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58" r:id="rId1"/>
  </p:sldMasterIdLst>
  <p:notesMasterIdLst>
    <p:notesMasterId r:id="rId41"/>
  </p:notesMasterIdLst>
  <p:sldIdLst>
    <p:sldId id="256" r:id="rId2"/>
    <p:sldId id="1182" r:id="rId3"/>
    <p:sldId id="1140" r:id="rId4"/>
    <p:sldId id="1188" r:id="rId5"/>
    <p:sldId id="257" r:id="rId6"/>
    <p:sldId id="1204" r:id="rId7"/>
    <p:sldId id="1205" r:id="rId8"/>
    <p:sldId id="1206" r:id="rId9"/>
    <p:sldId id="1164" r:id="rId10"/>
    <p:sldId id="1207" r:id="rId11"/>
    <p:sldId id="1208" r:id="rId12"/>
    <p:sldId id="1209" r:id="rId13"/>
    <p:sldId id="1210" r:id="rId14"/>
    <p:sldId id="1211" r:id="rId15"/>
    <p:sldId id="1215" r:id="rId16"/>
    <p:sldId id="1216" r:id="rId17"/>
    <p:sldId id="1235" r:id="rId18"/>
    <p:sldId id="1156" r:id="rId19"/>
    <p:sldId id="1218" r:id="rId20"/>
    <p:sldId id="1219" r:id="rId21"/>
    <p:sldId id="1221" r:id="rId22"/>
    <p:sldId id="1231" r:id="rId23"/>
    <p:sldId id="1222" r:id="rId24"/>
    <p:sldId id="1223" r:id="rId25"/>
    <p:sldId id="1229" r:id="rId26"/>
    <p:sldId id="1230" r:id="rId27"/>
    <p:sldId id="1214" r:id="rId28"/>
    <p:sldId id="1053" r:id="rId29"/>
    <p:sldId id="1054" r:id="rId30"/>
    <p:sldId id="1055" r:id="rId31"/>
    <p:sldId id="1232" r:id="rId32"/>
    <p:sldId id="1233" r:id="rId33"/>
    <p:sldId id="1234" r:id="rId34"/>
    <p:sldId id="1056" r:id="rId35"/>
    <p:sldId id="1057" r:id="rId36"/>
    <p:sldId id="1224" r:id="rId37"/>
    <p:sldId id="1225" r:id="rId38"/>
    <p:sldId id="1226" r:id="rId39"/>
    <p:sldId id="1227"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59" autoAdjust="0"/>
    <p:restoredTop sz="71831" autoAdjust="0"/>
  </p:normalViewPr>
  <p:slideViewPr>
    <p:cSldViewPr snapToGrid="0">
      <p:cViewPr varScale="1">
        <p:scale>
          <a:sx n="103" d="100"/>
          <a:sy n="103" d="100"/>
        </p:scale>
        <p:origin x="1464" y="168"/>
      </p:cViewPr>
      <p:guideLst/>
    </p:cSldViewPr>
  </p:slid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jje.weblio.jp/content/%E3%83%88%E3%83%AA%E3%82%AC%E3%83%BC"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jje.weblio.jp/content/%E7%82%B9%E7%81%AB"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The following diagram shows how digital native companies and legacy companies respond in their performance when customers increase.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ja-JP" altLang="en-US"/>
              <a:t>次の図は、顧客が増加したときに、デジタル ネイティブ企業とレガシー企業がパフォーマンスでどのように反応するかを示しています。</a:t>
            </a:r>
          </a:p>
          <a:p>
            <a:endParaRPr kumimoji="1" lang="en" altLang="ja-JP" dirty="0"/>
          </a:p>
          <a:p>
            <a:r>
              <a:rPr kumimoji="1" lang="en" altLang="ja-JP" dirty="0"/>
              <a:t>In legacy companies increasing customers means more jobs to be done. "According to the number of employees, there’s a upper limit to the amount of work that can be handled. </a:t>
            </a:r>
            <a:endParaRPr kumimoji="1" lang="ja-JP" altLang="en-US"/>
          </a:p>
          <a:p>
            <a:r>
              <a:rPr kumimoji="1" lang="ja-JP" altLang="en-US"/>
              <a:t>レガシー企業では、顧客を増やすことは、より多くの仕事をこなさなければならないことを意味します。 「従業員の数に応じて、処理できる作業量に上限があります。</a:t>
            </a:r>
            <a:endParaRPr kumimoji="1" lang="en" altLang="ja-JP" dirty="0"/>
          </a:p>
          <a:p>
            <a:endParaRPr kumimoji="1" lang="en" altLang="ja-JP" dirty="0"/>
          </a:p>
          <a:p>
            <a:r>
              <a:rPr kumimoji="1" lang="en" altLang="ja-JP" dirty="0"/>
              <a:t>What we can call “marginal productivity.”</a:t>
            </a:r>
          </a:p>
          <a:p>
            <a:endParaRPr kumimoji="1" lang="en" altLang="ja-JP" dirty="0"/>
          </a:p>
          <a:p>
            <a:r>
              <a:rPr kumimoji="1" lang="en" altLang="ja-JP" dirty="0"/>
              <a:t> Consequently, in the world after the rise of GAFA, the characteristics of legacy companies are defined as “non-scalability.”</a:t>
            </a:r>
          </a:p>
          <a:p>
            <a:endParaRPr kumimoji="1" lang="en" altLang="ja-JP" dirty="0"/>
          </a:p>
          <a:p>
            <a:r>
              <a:rPr kumimoji="1" lang="en" altLang="ja-JP" dirty="0"/>
              <a:t>In order to keep up with the customers increase, it will be necessary for legacy companies to keep more capital and build production facilities, or to hire more employees and educate them to work for them. If the number of customers is limited, it will come to their mind naturally to standardize products in order to secure profit margins.</a:t>
            </a:r>
          </a:p>
          <a:p>
            <a:endParaRPr kumimoji="1" lang="en" altLang="ja-JP" dirty="0"/>
          </a:p>
          <a:p>
            <a:r>
              <a:rPr kumimoji="1" lang="ja-JP" altLang="en-US"/>
              <a:t>私たちが「限界生産性」と呼ぶことができるもの。</a:t>
            </a:r>
          </a:p>
          <a:p>
            <a:r>
              <a:rPr kumimoji="1" lang="ja-JP" altLang="en-US"/>
              <a:t>  そのため、</a:t>
            </a:r>
            <a:r>
              <a:rPr kumimoji="1" lang="en" altLang="ja-JP" dirty="0"/>
              <a:t>GAFA</a:t>
            </a:r>
            <a:r>
              <a:rPr kumimoji="1" lang="ja-JP" altLang="en-US"/>
              <a:t>が台頭した後の世界では、レガシー企業の特徴は「非スケーラビリティ」と定義されています。</a:t>
            </a:r>
          </a:p>
          <a:p>
            <a:endParaRPr kumimoji="1" lang="ja-JP" altLang="en-US"/>
          </a:p>
          <a:p>
            <a:r>
              <a:rPr kumimoji="1" lang="ja-JP" altLang="en-US"/>
              <a:t>顧客の増加に追いつくためには、レガシー企業がより多くの資本を保持して生産施設を建設するか、より多くの従業員を雇用して彼らのために働くように教育する必要があります</a:t>
            </a:r>
            <a:r>
              <a:rPr kumimoji="1" lang="en-US" altLang="ja-JP" dirty="0"/>
              <a:t>. </a:t>
            </a:r>
          </a:p>
          <a:p>
            <a:r>
              <a:rPr kumimoji="1" lang="ja-JP" altLang="en-US"/>
              <a:t>顧客の数が限られている場合、利益率を確保するために製品を標準化することは当然のことです</a:t>
            </a:r>
          </a:p>
        </p:txBody>
      </p:sp>
    </p:spTree>
    <p:extLst>
      <p:ext uri="{BB962C8B-B14F-4D97-AF65-F5344CB8AC3E}">
        <p14:creationId xmlns:p14="http://schemas.microsoft.com/office/powerpoint/2010/main" val="682223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Digital native companies, on the other hand, have a low correlation between the size of their business and the number of employees or capital(</a:t>
            </a:r>
            <a:r>
              <a:rPr kumimoji="1" lang="ja-JP" altLang="en-US"/>
              <a:t>資本</a:t>
            </a:r>
            <a:r>
              <a:rPr kumimoji="1" lang="en" altLang="ja-JP" dirty="0"/>
              <a:t>). </a:t>
            </a:r>
          </a:p>
          <a:p>
            <a:endParaRPr kumimoji="1" lang="en" altLang="ja-JP" dirty="0"/>
          </a:p>
          <a:p>
            <a:r>
              <a:rPr kumimoji="1" lang="en" altLang="ja-JP" dirty="0"/>
              <a:t>This low correlation was caused by "data-driven model". </a:t>
            </a:r>
          </a:p>
          <a:p>
            <a:endParaRPr kumimoji="1" lang="en" altLang="ja-JP" dirty="0"/>
          </a:p>
          <a:p>
            <a:r>
              <a:rPr kumimoji="1" lang="en" altLang="ja-JP" dirty="0"/>
              <a:t>The performance curve for digital native companies in the diagram can be explained as:</a:t>
            </a:r>
          </a:p>
          <a:p>
            <a:r>
              <a:rPr kumimoji="1" lang="en" altLang="ja-JP" dirty="0"/>
              <a:t> "The more customers, the better the business will perform. The data platform is driving this performance.",</a:t>
            </a:r>
          </a:p>
          <a:p>
            <a:r>
              <a:rPr kumimoji="1" lang="en" altLang="ja-JP" dirty="0"/>
              <a:t> which is also definition of scalability (There’s upper limit, no one can exceed market size.)</a:t>
            </a:r>
          </a:p>
          <a:p>
            <a:endParaRPr kumimoji="1" lang="en" altLang="ja-JP" dirty="0"/>
          </a:p>
          <a:p>
            <a:r>
              <a:rPr kumimoji="1" lang="ja-JP" altLang="en-US"/>
              <a:t>一方、デジタル ネイティブ企業は、ビジネスの規模と従業員数または資本の数との相関関係が低くなっています。</a:t>
            </a:r>
          </a:p>
          <a:p>
            <a:endParaRPr kumimoji="1" lang="ja-JP" altLang="en-US"/>
          </a:p>
          <a:p>
            <a:r>
              <a:rPr kumimoji="1" lang="ja-JP" altLang="en-US"/>
              <a:t>この低い相関は、「データ駆動型モデル」が原因でした。</a:t>
            </a:r>
          </a:p>
          <a:p>
            <a:endParaRPr kumimoji="1" lang="ja-JP" altLang="en-US"/>
          </a:p>
          <a:p>
            <a:r>
              <a:rPr kumimoji="1" lang="ja-JP" altLang="en-US"/>
              <a:t>図のデジタル ネイティブ企業のパフォーマンス曲線は、「顧客が多いほど、ビジネスのパフォーマンスが向上します。データ プラットフォームがこのパフォーマンスを推進しています。」と説明できます。これは、スケーラビリティの定義でもあります </a:t>
            </a:r>
            <a:r>
              <a:rPr kumimoji="1" lang="en-US" altLang="ja-JP" dirty="0"/>
              <a:t>(</a:t>
            </a:r>
            <a:r>
              <a:rPr kumimoji="1" lang="ja-JP" altLang="en-US"/>
              <a:t>上限があり、誰も 市場規模を超える可能性があります。</a:t>
            </a:r>
            <a:r>
              <a:rPr kumimoji="1" lang="en-US" altLang="ja-JP" dirty="0"/>
              <a:t>)</a:t>
            </a:r>
            <a:endParaRPr kumimoji="1" lang="ja-JP" altLang="en-US"/>
          </a:p>
        </p:txBody>
      </p:sp>
    </p:spTree>
    <p:extLst>
      <p:ext uri="{BB962C8B-B14F-4D97-AF65-F5344CB8AC3E}">
        <p14:creationId xmlns:p14="http://schemas.microsoft.com/office/powerpoint/2010/main" val="97898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Digital native companies, on the other hand, have a low correlation between the size of their business and the number of employees or capital. </a:t>
            </a:r>
          </a:p>
          <a:p>
            <a:endParaRPr kumimoji="1" lang="en" altLang="ja-JP" dirty="0"/>
          </a:p>
          <a:p>
            <a:r>
              <a:rPr kumimoji="1" lang="en" altLang="ja-JP" dirty="0"/>
              <a:t>This low correlation was caused by "data-driven model". </a:t>
            </a:r>
          </a:p>
          <a:p>
            <a:endParaRPr kumimoji="1" lang="en" altLang="ja-JP" dirty="0"/>
          </a:p>
          <a:p>
            <a:r>
              <a:rPr kumimoji="1" lang="en" altLang="ja-JP" dirty="0"/>
              <a:t>The performance curve </a:t>
            </a:r>
            <a:r>
              <a:rPr kumimoji="1" lang="ja-JP" altLang="en-US"/>
              <a:t>（</a:t>
            </a:r>
            <a:r>
              <a:rPr lang="en" altLang="ja-JP" dirty="0" err="1"/>
              <a:t>kərv</a:t>
            </a:r>
            <a:r>
              <a:rPr lang="en-US" altLang="ja-JP"/>
              <a:t> </a:t>
            </a:r>
            <a:r>
              <a:rPr lang="ja-JP" altLang="en-US"/>
              <a:t>曲線</a:t>
            </a:r>
            <a:r>
              <a:rPr kumimoji="1" lang="ja-JP" altLang="en-US"/>
              <a:t>）</a:t>
            </a:r>
            <a:r>
              <a:rPr kumimoji="1" lang="en" altLang="ja-JP" dirty="0"/>
              <a:t>for digital native companies in the diagram can be explained as: "The more customers, the better the business will perform. </a:t>
            </a:r>
          </a:p>
          <a:p>
            <a:r>
              <a:rPr kumimoji="1" lang="en" altLang="ja-JP" dirty="0"/>
              <a:t>The data platform is driving this performance.", which is also definition of scalability (There’s upper limit, no one can exceed market size.)</a:t>
            </a:r>
          </a:p>
          <a:p>
            <a:endParaRPr kumimoji="1" lang="en" altLang="ja-JP" dirty="0"/>
          </a:p>
          <a:p>
            <a:r>
              <a:rPr kumimoji="1" lang="ja-JP" altLang="en-US"/>
              <a:t>一方、デジタル ネイティブ企業は、ビジネスの規模と従業員数または資本の数との相関関係が低くなっています。</a:t>
            </a:r>
          </a:p>
          <a:p>
            <a:endParaRPr kumimoji="1" lang="ja-JP" altLang="en-US"/>
          </a:p>
          <a:p>
            <a:r>
              <a:rPr kumimoji="1" lang="ja-JP" altLang="en-US"/>
              <a:t>この低い相関は、「データ駆動型モデル」が原因でした。</a:t>
            </a:r>
          </a:p>
          <a:p>
            <a:endParaRPr kumimoji="1" lang="ja-JP" altLang="en-US"/>
          </a:p>
          <a:p>
            <a:r>
              <a:rPr kumimoji="1" lang="ja-JP" altLang="en-US"/>
              <a:t>図のデジタル ネイティブ企業のパフォーマンス曲線は、「顧客が多いほど、ビジネスのパフォーマンスが向上します。データ プラットフォームがこのパフォーマンスを推進しています。」と説明できます。これは、スケーラビリティの定義でもあります </a:t>
            </a:r>
            <a:r>
              <a:rPr kumimoji="1" lang="en-US" altLang="ja-JP" dirty="0"/>
              <a:t>(</a:t>
            </a:r>
            <a:r>
              <a:rPr kumimoji="1" lang="ja-JP" altLang="en-US"/>
              <a:t>上限があり、誰も 市場規模を超える可能性があります。</a:t>
            </a:r>
            <a:r>
              <a:rPr kumimoji="1" lang="en-US" altLang="ja-JP" dirty="0"/>
              <a:t>)</a:t>
            </a:r>
            <a:endParaRPr kumimoji="1" lang="ja-JP" altLang="en-US"/>
          </a:p>
        </p:txBody>
      </p:sp>
    </p:spTree>
    <p:extLst>
      <p:ext uri="{BB962C8B-B14F-4D97-AF65-F5344CB8AC3E}">
        <p14:creationId xmlns:p14="http://schemas.microsoft.com/office/powerpoint/2010/main" val="3149624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However, the point is, "How we can collect fine, fast and large amounts of data useful for our business?", and "how we can make the data work for our business?".</a:t>
            </a:r>
          </a:p>
          <a:p>
            <a:endParaRPr kumimoji="1" lang="en" altLang="ja-JP" dirty="0"/>
          </a:p>
          <a:p>
            <a:r>
              <a:rPr kumimoji="1" lang="en" altLang="ja-JP" dirty="0"/>
              <a:t>From this perspective, legacy companies already have technical knowledge in their business domain and have customers, they are already very close to collect “data”. This is big advantage of legacy companies. DX can become a digital company that satisfies the third principle shown here.</a:t>
            </a:r>
          </a:p>
          <a:p>
            <a:endParaRPr kumimoji="1" lang="en" altLang="ja-JP" dirty="0"/>
          </a:p>
          <a:p>
            <a:r>
              <a:rPr kumimoji="1" lang="en" altLang="ja-JP" dirty="0"/>
              <a:t> It's up to them if legacy companies transform themselves into a digital companies that meets these third principles.</a:t>
            </a:r>
          </a:p>
          <a:p>
            <a:endParaRPr kumimoji="1" lang="en" altLang="ja-JP" dirty="0"/>
          </a:p>
          <a:p>
            <a:r>
              <a:rPr kumimoji="1" lang="ja-JP" altLang="en-US"/>
              <a:t>しかし、重要なのは、「ビジネスに役立つデータを細かく、速く、大量に収集するにはどうすればよいか」、「そのデータをビジネスに活かすにはどうすればよいか」です。</a:t>
            </a:r>
          </a:p>
          <a:p>
            <a:endParaRPr kumimoji="1" lang="ja-JP" altLang="en-US"/>
          </a:p>
          <a:p>
            <a:r>
              <a:rPr kumimoji="1" lang="ja-JP" altLang="en-US"/>
              <a:t>この観点から見ると、レガシー企業はすでにそのビジネス ドメインに技術的な知識を持ち、顧客を抱えており、すでに「データ」を収集するのに非常に近い状態にあります。 これはレガシー企業の大きな利点です。 </a:t>
            </a:r>
            <a:r>
              <a:rPr kumimoji="1" lang="en" altLang="ja-JP" dirty="0"/>
              <a:t>DX</a:t>
            </a:r>
            <a:r>
              <a:rPr kumimoji="1" lang="ja-JP" altLang="en-US"/>
              <a:t>は、ここで示した第</a:t>
            </a:r>
            <a:r>
              <a:rPr kumimoji="1" lang="en-US" altLang="ja-JP" dirty="0"/>
              <a:t>3</a:t>
            </a:r>
            <a:r>
              <a:rPr kumimoji="1" lang="ja-JP" altLang="en-US"/>
              <a:t>の原則を満たすデジタルカンパニーになることができます。</a:t>
            </a:r>
          </a:p>
          <a:p>
            <a:endParaRPr kumimoji="1" lang="ja-JP" altLang="en-US"/>
          </a:p>
          <a:p>
            <a:r>
              <a:rPr kumimoji="1" lang="ja-JP" altLang="en-US"/>
              <a:t>  レガシー企業が、これらの </a:t>
            </a:r>
            <a:r>
              <a:rPr kumimoji="1" lang="en-US" altLang="ja-JP" dirty="0"/>
              <a:t>3 </a:t>
            </a:r>
            <a:r>
              <a:rPr kumimoji="1" lang="ja-JP" altLang="en-US"/>
              <a:t>番目の原則を満たすデジタル企業に変身するかどうかは、彼ら次第です。</a:t>
            </a:r>
          </a:p>
        </p:txBody>
      </p:sp>
    </p:spTree>
    <p:extLst>
      <p:ext uri="{BB962C8B-B14F-4D97-AF65-F5344CB8AC3E}">
        <p14:creationId xmlns:p14="http://schemas.microsoft.com/office/powerpoint/2010/main" val="1035546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a:t>多様なデータやデータセットを収集・生成し、</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a:t>大量のデータを</a:t>
            </a:r>
            <a:r>
              <a:rPr lang="en-US" altLang="ja-JP" dirty="0"/>
              <a:t>(accumulate)</a:t>
            </a:r>
            <a:r>
              <a:rPr lang="ja-JP" altLang="en-US"/>
              <a:t>蓄積することで、</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dirty="0"/>
              <a:t>DX</a:t>
            </a:r>
            <a:r>
              <a:rPr lang="ja-JP" altLang="en-US"/>
              <a:t>はこれらの人間の経験のデータを元にした自動化の実現です。</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 altLang="ja-JP" dirty="0"/>
              <a:t>Substitute</a:t>
            </a:r>
            <a:r>
              <a:rPr kumimoji="1" lang="en-US" altLang="ja-JP" dirty="0"/>
              <a:t>(</a:t>
            </a:r>
            <a:r>
              <a:rPr kumimoji="1" lang="ja-JP" altLang="en-US"/>
              <a:t>置換</a:t>
            </a:r>
            <a:r>
              <a:rPr kumimoji="1" lang="en-US" altLang="ja-JP" dirty="0"/>
              <a:t>)</a:t>
            </a:r>
            <a:endParaRPr kumimoji="1" lang="ja-JP" altLang="en-US"/>
          </a:p>
          <a:p>
            <a:endParaRPr kumimoji="1" lang="en-US" altLang="ja-JP" dirty="0"/>
          </a:p>
          <a:p>
            <a:endParaRPr kumimoji="1" lang="ja-JP" altLang="en-US"/>
          </a:p>
        </p:txBody>
      </p:sp>
    </p:spTree>
    <p:extLst>
      <p:ext uri="{BB962C8B-B14F-4D97-AF65-F5344CB8AC3E}">
        <p14:creationId xmlns:p14="http://schemas.microsoft.com/office/powerpoint/2010/main" val="353965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lang="en" altLang="ja-JP" b="1" i="0" dirty="0">
                <a:solidFill>
                  <a:srgbClr val="4D5156"/>
                </a:solidFill>
                <a:effectLst/>
                <a:latin typeface="arial" panose="020B0604020202020204" pitchFamily="34" charset="0"/>
              </a:rPr>
              <a:t>On defining data, we have to define "the value of data." </a:t>
            </a:r>
          </a:p>
          <a:p>
            <a:r>
              <a:rPr lang="en" altLang="ja-JP" b="1" i="0" dirty="0">
                <a:solidFill>
                  <a:srgbClr val="4D5156"/>
                </a:solidFill>
                <a:effectLst/>
                <a:latin typeface="arial" panose="020B0604020202020204" pitchFamily="34" charset="0"/>
              </a:rPr>
              <a:t>Since DX aims for an “automated society where the experience is customized and personalized at the individual level”,</a:t>
            </a:r>
          </a:p>
          <a:p>
            <a:r>
              <a:rPr lang="en" altLang="ja-JP" b="1" i="0" dirty="0">
                <a:solidFill>
                  <a:srgbClr val="4D5156"/>
                </a:solidFill>
                <a:effectLst/>
                <a:latin typeface="arial" panose="020B0604020202020204" pitchFamily="34" charset="0"/>
              </a:rPr>
              <a:t>the value of the data lies in the chain that connects the personal background information and the products and services.  </a:t>
            </a:r>
          </a:p>
          <a:p>
            <a:r>
              <a:rPr lang="en" altLang="ja-JP" b="1" i="0" dirty="0">
                <a:solidFill>
                  <a:srgbClr val="4D5156"/>
                </a:solidFill>
                <a:effectLst/>
                <a:latin typeface="arial" panose="020B0604020202020204" pitchFamily="34" charset="0"/>
              </a:rPr>
              <a:t>It can be called “a thread for point casting”</a:t>
            </a:r>
          </a:p>
          <a:p>
            <a:endParaRPr kumimoji="1" lang="en" altLang="ja-JP" b="1" i="0" dirty="0">
              <a:solidFill>
                <a:srgbClr val="4D5156"/>
              </a:solidFill>
              <a:effectLst/>
              <a:latin typeface="arial" panose="020B0604020202020204" pitchFamily="34" charset="0"/>
            </a:endParaRPr>
          </a:p>
          <a:p>
            <a:r>
              <a:rPr kumimoji="1" lang="ja-JP" altLang="en-US" dirty="0"/>
              <a:t>データを定義する上で、「データの価値」を定義する必要があります。 </a:t>
            </a:r>
            <a:r>
              <a:rPr kumimoji="1" lang="en-US" altLang="ja-JP" dirty="0"/>
              <a:t>DX </a:t>
            </a:r>
            <a:r>
              <a:rPr kumimoji="1" lang="ja-JP" altLang="en-US" dirty="0"/>
              <a:t>は「エクスペリエンスが個人レベルでカスタマイズおよびパーソナライズされる自動化社会」を目指しているため、データの価値は、個人の背景情報と製品およびサービスをつなぐチェーンにあります。 「ポイントキャスティング用の糸」と言える</a:t>
            </a:r>
          </a:p>
        </p:txBody>
      </p:sp>
    </p:spTree>
    <p:extLst>
      <p:ext uri="{BB962C8B-B14F-4D97-AF65-F5344CB8AC3E}">
        <p14:creationId xmlns:p14="http://schemas.microsoft.com/office/powerpoint/2010/main" val="2202292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Let's see this with a simple example. </a:t>
            </a:r>
          </a:p>
          <a:p>
            <a:r>
              <a:rPr kumimoji="1" lang="en" altLang="ja-JP" dirty="0"/>
              <a:t>Please imagine, I buy a cake at Takashimaya department store in Osaka.</a:t>
            </a:r>
          </a:p>
          <a:p>
            <a:r>
              <a:rPr kumimoji="1" lang="en" altLang="ja-JP" dirty="0"/>
              <a:t>I suppose, the following data must be in use as a decision-making factor in the buying behavior.</a:t>
            </a:r>
          </a:p>
          <a:p>
            <a:r>
              <a:rPr kumimoji="1" lang="ja-JP" altLang="en-US" dirty="0"/>
              <a:t>意思決定</a:t>
            </a:r>
            <a:endParaRPr kumimoji="1" lang="en-US" altLang="ja-JP" dirty="0"/>
          </a:p>
          <a:p>
            <a:endParaRPr kumimoji="1"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US" altLang="ja-JP" dirty="0"/>
              <a:t>One </a:t>
            </a:r>
            <a:r>
              <a:rPr kumimoji="1" lang="en" altLang="ja-JP" dirty="0"/>
              <a:t>or two of the "customer attributes" data and one or two of the "product attribute" data group work strongly as a decision-making factor in the brain to decide the purchase. There must have worked “an algorithm” that turned on the decision.</a:t>
            </a:r>
            <a:endParaRPr kumimoji="1" lang="ja-JP" altLang="en-US" dirty="0"/>
          </a:p>
          <a:p>
            <a:endParaRPr kumimoji="1"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 altLang="ja-JP" dirty="0"/>
              <a:t>We call such data connections (threads) as "Insights".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kumimoji="1" lang="en"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 altLang="ja-JP" dirty="0"/>
              <a:t>This is the purpose of collecting and generating data and databases and analyzing datasets.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kumimoji="1" lang="en"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 altLang="ja-JP" dirty="0"/>
              <a:t>If we find this connections (threads) and follow it, you will find buyers of your products and services or what customer wants to buy.</a:t>
            </a:r>
            <a:endParaRPr kumimoji="1" lang="ja-JP" altLang="en-US" dirty="0"/>
          </a:p>
          <a:p>
            <a:endParaRPr kumimoji="1" lang="ja-JP" altLang="en-US" dirty="0"/>
          </a:p>
        </p:txBody>
      </p:sp>
    </p:spTree>
    <p:extLst>
      <p:ext uri="{BB962C8B-B14F-4D97-AF65-F5344CB8AC3E}">
        <p14:creationId xmlns:p14="http://schemas.microsoft.com/office/powerpoint/2010/main" val="195242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lang="en" altLang="ja-JP" sz="1100" b="0" i="0" dirty="0">
                <a:solidFill>
                  <a:srgbClr val="05192D"/>
                </a:solidFill>
                <a:effectLst/>
                <a:latin typeface="Studio-Feixen-Sans"/>
              </a:rPr>
              <a:t>Data science is actually simple. </a:t>
            </a:r>
          </a:p>
          <a:p>
            <a:r>
              <a:rPr lang="en" altLang="ja-JP" sz="1100" b="0" i="0" dirty="0">
                <a:solidFill>
                  <a:srgbClr val="05192D"/>
                </a:solidFill>
                <a:effectLst/>
                <a:latin typeface="Studio-Feixen-Sans"/>
              </a:rPr>
              <a:t>It's a set of methodologies for taking in thousands of forms of data that are available to us today, and using them to draw meaningful conclusions. </a:t>
            </a:r>
          </a:p>
          <a:p>
            <a:r>
              <a:rPr lang="en" altLang="ja-JP" sz="1100" b="0" i="0" dirty="0">
                <a:solidFill>
                  <a:srgbClr val="05192D"/>
                </a:solidFill>
                <a:effectLst/>
                <a:latin typeface="Studio-Feixen-Sans"/>
              </a:rPr>
              <a:t>Data is being collected all around us. </a:t>
            </a:r>
          </a:p>
          <a:p>
            <a:r>
              <a:rPr lang="en" altLang="ja-JP" sz="1100" b="0" i="0" dirty="0">
                <a:solidFill>
                  <a:srgbClr val="05192D"/>
                </a:solidFill>
                <a:effectLst/>
                <a:latin typeface="Studio-Feixen-Sans"/>
              </a:rPr>
              <a:t>Every like, click, email, credit card swipe, or tweet is a new piece of data that can be used to better describe the present or predict the future.</a:t>
            </a:r>
            <a:endParaRPr kumimoji="1" lang="en-US" altLang="ja-JP" sz="1100" dirty="0"/>
          </a:p>
          <a:p>
            <a:r>
              <a:rPr lang="en" altLang="ja-JP" dirty="0"/>
              <a:t>ˈ</a:t>
            </a:r>
            <a:r>
              <a:rPr lang="en" altLang="ja-JP" dirty="0" err="1"/>
              <a:t>pərCHəs</a:t>
            </a:r>
            <a:endParaRPr lang="en" altLang="ja-JP"/>
          </a:p>
          <a:p>
            <a:endParaRPr kumimoji="1" lang="en-US" altLang="ja-JP" sz="1100" b="0" i="0" dirty="0">
              <a:solidFill>
                <a:srgbClr val="05192D"/>
              </a:solidFill>
              <a:effectLst/>
              <a:latin typeface="Studio-Feixen-Sans"/>
            </a:endParaRPr>
          </a:p>
          <a:p>
            <a:r>
              <a:rPr lang="en" altLang="ja-JP" sz="1100" b="0" i="0" dirty="0">
                <a:solidFill>
                  <a:srgbClr val="05192D"/>
                </a:solidFill>
                <a:effectLst/>
                <a:latin typeface="Studio-Feixen-Sans"/>
              </a:rPr>
              <a:t>Once we have that data, it's easy to use the email address that you provided when you bought that car to tie your car purchase data with your data from social media or web browsing. </a:t>
            </a:r>
          </a:p>
          <a:p>
            <a:endParaRPr lang="en" altLang="ja-JP" sz="1100" b="0" i="0" dirty="0">
              <a:solidFill>
                <a:srgbClr val="05192D"/>
              </a:solidFill>
              <a:effectLst/>
              <a:latin typeface="Studio-Feixen-Sans"/>
            </a:endParaRPr>
          </a:p>
          <a:p>
            <a:r>
              <a:rPr lang="en" altLang="ja-JP" sz="1100" b="0" i="0" dirty="0">
                <a:solidFill>
                  <a:srgbClr val="05192D"/>
                </a:solidFill>
                <a:effectLst/>
                <a:latin typeface="Studio-Feixen-Sans"/>
              </a:rPr>
              <a:t>Suddenly, we have a very complete picture about everyone who purchased a car in the last year: their ages, their likes and dislikes, their families, their friends. </a:t>
            </a:r>
          </a:p>
          <a:p>
            <a:endParaRPr lang="en" altLang="ja-JP" sz="1100" b="0" i="0" dirty="0">
              <a:solidFill>
                <a:srgbClr val="05192D"/>
              </a:solidFill>
              <a:effectLst/>
              <a:latin typeface="Studio-Feixen-Sans"/>
            </a:endParaRPr>
          </a:p>
          <a:p>
            <a:r>
              <a:rPr lang="en" altLang="ja-JP" sz="1100" b="0" i="0" dirty="0">
                <a:solidFill>
                  <a:srgbClr val="05192D"/>
                </a:solidFill>
                <a:effectLst/>
                <a:latin typeface="Studio-Feixen-Sans"/>
              </a:rPr>
              <a:t>This additional data can be used to predict what price you can pay for your car, and what other purchases you're likely to make, or how best to sell you insurance for that new car. Data is everywhere, and it's incredibly valuable information for businesses, organizations, and governments.</a:t>
            </a:r>
            <a:endParaRPr lang="en-US" altLang="ja-JP" sz="1100" dirty="0"/>
          </a:p>
        </p:txBody>
      </p:sp>
    </p:spTree>
    <p:extLst>
      <p:ext uri="{BB962C8B-B14F-4D97-AF65-F5344CB8AC3E}">
        <p14:creationId xmlns:p14="http://schemas.microsoft.com/office/powerpoint/2010/main" val="4006667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dirty="0"/>
              <a:t>「データ」は、多くの場合、</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dirty="0"/>
              <a:t>「1. 顧客の背景情報、</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dirty="0"/>
              <a:t>2. 結果として生じる製品またはサービスに関する情報、</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dirty="0"/>
              <a:t>および 3. 最初の 2 </a:t>
            </a:r>
            <a:r>
              <a:rPr lang="ja-JP" altLang="en-US" dirty="0" err="1"/>
              <a:t>つを</a:t>
            </a:r>
            <a:r>
              <a:rPr lang="ja-JP" altLang="en-US" dirty="0"/>
              <a:t>接続する接続 (スレッド) データ」のデータセットで構成されます。 </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100" dirty="0"/>
              <a:t>The connection is collecting and generating data and databases and analyzing datasets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kumimoji="1" lang="en-US" altLang="ja-JP"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ja-JP" altLang="en-US" dirty="0"/>
              <a:t>接続は、データとデータベースの収集と生成、およびデータセットの分析です</a:t>
            </a:r>
          </a:p>
        </p:txBody>
      </p:sp>
    </p:spTree>
    <p:extLst>
      <p:ext uri="{BB962C8B-B14F-4D97-AF65-F5344CB8AC3E}">
        <p14:creationId xmlns:p14="http://schemas.microsoft.com/office/powerpoint/2010/main" val="1078295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a:t>The "data set" defined in the previous section is the "customer business experience = CX" data.</a:t>
            </a:r>
          </a:p>
          <a:p>
            <a:pPr rtl="0"/>
            <a:r>
              <a:rPr lang="ja-JP" altLang="en-US" dirty="0">
                <a:solidFill>
                  <a:srgbClr val="000000"/>
                </a:solidFill>
                <a:effectLst/>
              </a:rPr>
              <a:t>「データセット」が「顧客のビジネス体験＝</a:t>
            </a:r>
            <a:r>
              <a:rPr lang="en-US" altLang="ja-JP" dirty="0">
                <a:solidFill>
                  <a:srgbClr val="000000"/>
                </a:solidFill>
                <a:effectLst/>
              </a:rPr>
              <a:t>CX</a:t>
            </a:r>
            <a:r>
              <a:rPr lang="ja-JP" altLang="en-US" dirty="0">
                <a:solidFill>
                  <a:srgbClr val="000000"/>
                </a:solidFill>
                <a:effectLst/>
              </a:rPr>
              <a:t>」のデータです。</a:t>
            </a:r>
            <a:endParaRPr lang="en-US" altLang="ja-JP" dirty="0">
              <a:solidFill>
                <a:srgbClr val="000000"/>
              </a:solidFill>
              <a:effectLst/>
            </a:endParaRPr>
          </a:p>
          <a:p>
            <a:pPr rtl="0"/>
            <a:endParaRPr lang="en-US" altLang="ja-JP" dirty="0">
              <a:solidFill>
                <a:srgbClr val="000000"/>
              </a:solidFill>
              <a:effectLst/>
            </a:endParaRPr>
          </a:p>
          <a:p>
            <a:pPr rtl="0"/>
            <a:endParaRPr lang="en-US" altLang="ja-JP" dirty="0">
              <a:solidFill>
                <a:srgbClr val="000000"/>
              </a:solidFill>
              <a:effectLs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 altLang="ja-JP" dirty="0"/>
              <a:t>We need more data on the data platform. And they are different from the CX data.</a:t>
            </a:r>
          </a:p>
          <a:p>
            <a:pPr rtl="0"/>
            <a:r>
              <a:rPr lang="ja-JP" altLang="en-US" dirty="0">
                <a:solidFill>
                  <a:srgbClr val="000000"/>
                </a:solidFill>
                <a:effectLst/>
              </a:rPr>
              <a:t>データ プラットフォームにはさらに多くのデータが必要です。</a:t>
            </a:r>
            <a:endParaRPr lang="en-US" altLang="ja-JP" dirty="0">
              <a:solidFill>
                <a:srgbClr val="000000"/>
              </a:solidFill>
              <a:effectLst/>
            </a:endParaRPr>
          </a:p>
          <a:p>
            <a:pPr rtl="0"/>
            <a:r>
              <a:rPr lang="en-US" altLang="ja-JP" dirty="0">
                <a:solidFill>
                  <a:srgbClr val="000000"/>
                </a:solidFill>
                <a:effectLst/>
              </a:rPr>
              <a:t>CX </a:t>
            </a:r>
            <a:r>
              <a:rPr lang="ja-JP" altLang="en-US" dirty="0">
                <a:solidFill>
                  <a:srgbClr val="000000"/>
                </a:solidFill>
                <a:effectLst/>
              </a:rPr>
              <a:t>データとは異なります。 </a:t>
            </a:r>
            <a:endParaRPr lang="en-US" altLang="ja-JP" dirty="0">
              <a:solidFill>
                <a:srgbClr val="000000"/>
              </a:solidFill>
              <a:effectLs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kumimoji="1" lang="en"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 altLang="ja-JP" dirty="0"/>
              <a:t> In an actual business, there should be a lot of other data in the database which include data set to define the “diversity(</a:t>
            </a:r>
            <a:r>
              <a:rPr kumimoji="1" lang="ja-JP" altLang="en-US" dirty="0"/>
              <a:t>多様性</a:t>
            </a:r>
            <a:r>
              <a:rPr kumimoji="1" lang="en" altLang="ja-JP" dirty="0"/>
              <a:t>) of products and services”, and the standards set for creating products and services.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kumimoji="1" lang="en"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dirty="0">
                <a:solidFill>
                  <a:srgbClr val="000000"/>
                </a:solidFill>
                <a:effectLst/>
              </a:rPr>
              <a:t>実際のビジネスでは、「製品やサービスの多様性」を定義するためのデータセットや、製品やサービスを作成するための基準など、データベースには他にも多くのデータが存在するはずです。 </a:t>
            </a:r>
            <a:endParaRPr lang="en-US" altLang="ja-JP" dirty="0">
              <a:solidFill>
                <a:srgbClr val="000000"/>
              </a:solidFill>
              <a:effectLs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kumimoji="1" lang="en"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en" altLang="ja-JP" dirty="0"/>
              <a:t> I call these data other than CX(</a:t>
            </a:r>
            <a:r>
              <a:rPr lang="en-US" altLang="ja-JP" dirty="0">
                <a:solidFill>
                  <a:srgbClr val="000000"/>
                </a:solidFill>
                <a:effectLst/>
              </a:rPr>
              <a:t>CX</a:t>
            </a:r>
            <a:r>
              <a:rPr lang="ja-JP" altLang="en-US" dirty="0">
                <a:solidFill>
                  <a:srgbClr val="000000"/>
                </a:solidFill>
                <a:effectLst/>
              </a:rPr>
              <a:t>データ以外のデータ</a:t>
            </a:r>
            <a:r>
              <a:rPr kumimoji="1" lang="en" altLang="ja-JP" dirty="0"/>
              <a:t>) as "data on the service platform."</a:t>
            </a:r>
            <a:endParaRPr kumimoji="1" lang="ja-JP" alt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dirty="0">
                <a:solidFill>
                  <a:srgbClr val="000000"/>
                </a:solidFill>
                <a:effectLst/>
              </a:rPr>
              <a:t>CX</a:t>
            </a:r>
            <a:r>
              <a:rPr lang="ja-JP" altLang="en-US" dirty="0">
                <a:solidFill>
                  <a:srgbClr val="000000"/>
                </a:solidFill>
                <a:effectLst/>
              </a:rPr>
              <a:t>データ以外のデータを「サービス基盤上のデータ」と呼んでいます。</a:t>
            </a:r>
          </a:p>
          <a:p>
            <a:pPr rtl="0"/>
            <a:endParaRPr lang="en-US" altLang="ja-JP" dirty="0">
              <a:solidFill>
                <a:srgbClr val="000000"/>
              </a:solidFill>
              <a:effectLst/>
            </a:endParaRPr>
          </a:p>
          <a:p>
            <a:endParaRPr kumimoji="1" lang="ja-JP" altLang="en-US" dirty="0"/>
          </a:p>
        </p:txBody>
      </p:sp>
    </p:spTree>
    <p:extLst>
      <p:ext uri="{BB962C8B-B14F-4D97-AF65-F5344CB8AC3E}">
        <p14:creationId xmlns:p14="http://schemas.microsoft.com/office/powerpoint/2010/main" val="2599286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a:t>これは講義の内容です。技術革新による社会が効率化になることです。</a:t>
            </a:r>
            <a:endParaRPr kumimoji="1" lang="en-US" altLang="ja-JP" dirty="0"/>
          </a:p>
          <a:p>
            <a:r>
              <a:rPr kumimoji="1" lang="en-US" altLang="ja-JP" dirty="0"/>
              <a:t>The age of Data </a:t>
            </a:r>
            <a:r>
              <a:rPr kumimoji="1" lang="ja-JP" altLang="en-US"/>
              <a:t>では　技術革新の歴史を紹介したいと思います。</a:t>
            </a:r>
            <a:endParaRPr kumimoji="1" lang="en-US" altLang="ja-JP" dirty="0"/>
          </a:p>
          <a:p>
            <a:r>
              <a:rPr kumimoji="1" lang="ja-JP" altLang="en-US"/>
              <a:t>データ時代では個人、個別化に関する技術革新時代です。</a:t>
            </a:r>
            <a:endParaRPr kumimoji="1" lang="en-US" altLang="ja-JP" dirty="0"/>
          </a:p>
          <a:p>
            <a:r>
              <a:rPr lang="ja-JP" altLang="en-US" b="0" i="0">
                <a:solidFill>
                  <a:srgbClr val="333333"/>
                </a:solidFill>
                <a:effectLst/>
                <a:latin typeface="Arial" panose="020B0604020202020204" pitchFamily="34" charset="0"/>
              </a:rPr>
              <a:t>デジタル経済の進展も含めた新しい技術革新が我が国の経済社会・国民生活に与える影響を検討する</a:t>
            </a:r>
            <a:endParaRPr kumimoji="1" lang="en-US" altLang="ja-JP" dirty="0"/>
          </a:p>
          <a:p>
            <a:r>
              <a:rPr kumimoji="1" lang="ja-JP" altLang="en-US"/>
              <a:t>データ時代は個人の経験などを記録されて、意思決定が自動化される。自動運転など</a:t>
            </a:r>
            <a:r>
              <a:rPr kumimoji="1" lang="en-US" altLang="ja-JP" dirty="0"/>
              <a:t>… GAFA</a:t>
            </a:r>
            <a:r>
              <a:rPr kumimoji="1" lang="ja-JP" altLang="en-US"/>
              <a:t>の紹介</a:t>
            </a:r>
            <a:endParaRPr kumimoji="1"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2757935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The data on these service platforms is an important data set for operating a company(</a:t>
            </a:r>
            <a:r>
              <a:rPr kumimoji="1" lang="ja-JP" altLang="en-US" dirty="0"/>
              <a:t>企業を運営する</a:t>
            </a:r>
            <a:r>
              <a:rPr kumimoji="1" lang="en" altLang="ja-JP" dirty="0"/>
              <a:t>).</a:t>
            </a:r>
          </a:p>
          <a:p>
            <a:r>
              <a:rPr kumimoji="1" lang="ja-JP" altLang="en-US" dirty="0"/>
              <a:t>これらのサービスプラットフォーム上のデータは、企業を運営する上で重要なデータセットです。</a:t>
            </a:r>
            <a:endParaRPr kumimoji="1" lang="en" altLang="ja-JP" dirty="0"/>
          </a:p>
          <a:p>
            <a:endParaRPr kumimoji="1" lang="en" altLang="ja-JP" dirty="0"/>
          </a:p>
          <a:p>
            <a:r>
              <a:rPr kumimoji="1" lang="en" altLang="ja-JP" dirty="0"/>
              <a:t>The data group on the service platform is the data group for operating products and services. For example, </a:t>
            </a:r>
          </a:p>
          <a:p>
            <a:r>
              <a:rPr kumimoji="1" lang="en" altLang="ja-JP" dirty="0"/>
              <a:t>the categories of products and services,</a:t>
            </a:r>
            <a:r>
              <a:rPr kumimoji="1" lang="ja-JP" altLang="en-US" dirty="0"/>
              <a:t>製品とサービスのカテゴリ</a:t>
            </a:r>
            <a:endParaRPr kumimoji="1" lang="en" altLang="ja-JP" dirty="0"/>
          </a:p>
          <a:p>
            <a:r>
              <a:rPr kumimoji="1" lang="en" altLang="ja-JP" dirty="0"/>
              <a:t>the process of producing products,</a:t>
            </a:r>
            <a:r>
              <a:rPr kumimoji="1" lang="ja-JP" altLang="en-US" dirty="0"/>
              <a:t>製品を生産するプロセス、</a:t>
            </a:r>
            <a:endParaRPr kumimoji="1" lang="en" altLang="ja-JP" dirty="0"/>
          </a:p>
          <a:p>
            <a:r>
              <a:rPr kumimoji="1" lang="en" altLang="ja-JP" dirty="0"/>
              <a:t>the sources of materials,</a:t>
            </a:r>
            <a:r>
              <a:rPr kumimoji="1" lang="ja-JP" altLang="en-US" dirty="0"/>
              <a:t>材料のソース、</a:t>
            </a:r>
            <a:endParaRPr kumimoji="1" lang="en" altLang="ja-JP" dirty="0"/>
          </a:p>
          <a:p>
            <a:r>
              <a:rPr kumimoji="1" lang="en" altLang="ja-JP" dirty="0"/>
              <a:t>the cost of procurement,</a:t>
            </a:r>
            <a:r>
              <a:rPr kumimoji="1" lang="ja-JP" altLang="en-US" dirty="0"/>
              <a:t>調達コスト、</a:t>
            </a:r>
            <a:endParaRPr kumimoji="1" lang="en" altLang="ja-JP" dirty="0"/>
          </a:p>
          <a:p>
            <a:r>
              <a:rPr kumimoji="1" lang="en" altLang="ja-JP" dirty="0"/>
              <a:t> the lineup(</a:t>
            </a:r>
            <a:r>
              <a:rPr kumimoji="1" lang="ja-JP" altLang="en-US" dirty="0"/>
              <a:t>新型</a:t>
            </a:r>
            <a:r>
              <a:rPr kumimoji="1" lang="en" altLang="ja-JP" dirty="0"/>
              <a:t>) of specification grades and prices,</a:t>
            </a:r>
            <a:r>
              <a:rPr kumimoji="1" lang="ja-JP" altLang="en-US" dirty="0"/>
              <a:t>仕様グレードと価格のラインナップ、</a:t>
            </a:r>
            <a:endParaRPr kumimoji="1" lang="en" altLang="ja-JP" dirty="0"/>
          </a:p>
          <a:p>
            <a:r>
              <a:rPr kumimoji="1" lang="en" altLang="ja-JP" dirty="0"/>
              <a:t> the standards and criteria</a:t>
            </a:r>
            <a:r>
              <a:rPr kumimoji="1" lang="ja-JP" altLang="en-US" dirty="0"/>
              <a:t> </a:t>
            </a:r>
            <a:r>
              <a:rPr kumimoji="1" lang="en-US" altLang="ja-JP" dirty="0"/>
              <a:t>(</a:t>
            </a:r>
            <a:r>
              <a:rPr kumimoji="1" lang="ja-JP" altLang="en-US" dirty="0"/>
              <a:t>基準</a:t>
            </a:r>
            <a:r>
              <a:rPr kumimoji="1" lang="en-US" altLang="ja-JP" dirty="0"/>
              <a:t>)</a:t>
            </a:r>
            <a:r>
              <a:rPr kumimoji="1" lang="en" altLang="ja-JP" dirty="0"/>
              <a:t> to be kept by products and services,</a:t>
            </a:r>
            <a:r>
              <a:rPr kumimoji="1" lang="ja-JP" altLang="en-US" dirty="0"/>
              <a:t>製品やサービスが守るべき基準と基準</a:t>
            </a:r>
            <a:endParaRPr kumimoji="1" lang="en" altLang="ja-JP" dirty="0"/>
          </a:p>
          <a:p>
            <a:r>
              <a:rPr kumimoji="1" lang="en" altLang="ja-JP" dirty="0"/>
              <a:t> the laws and regulations,</a:t>
            </a:r>
            <a:r>
              <a:rPr kumimoji="1" lang="ja-JP" altLang="en-US" dirty="0"/>
              <a:t>法規制、</a:t>
            </a:r>
            <a:endParaRPr kumimoji="1" lang="en" altLang="ja-JP" dirty="0"/>
          </a:p>
          <a:p>
            <a:endParaRPr kumimoji="1" lang="en" altLang="ja-JP" dirty="0"/>
          </a:p>
          <a:p>
            <a:r>
              <a:rPr lang="ja-JP" altLang="en-US" dirty="0"/>
              <a:t>In short, it is the data needed for operations.</a:t>
            </a:r>
            <a:endParaRPr kumimoji="1" lang="ja-JP" altLang="en-US" dirty="0"/>
          </a:p>
          <a:p>
            <a:endParaRPr kumimoji="1" lang="en" altLang="ja-JP" dirty="0"/>
          </a:p>
          <a:p>
            <a:r>
              <a:rPr kumimoji="1" lang="ja-JP" altLang="en-US" dirty="0"/>
              <a:t>つまり、運用に必要なデータです。</a:t>
            </a:r>
            <a:endParaRPr kumimoji="1" lang="en" altLang="ja-JP" dirty="0"/>
          </a:p>
          <a:p>
            <a:endParaRPr kumimoji="1" lang="en" altLang="ja-JP" dirty="0"/>
          </a:p>
          <a:p>
            <a:endParaRPr kumimoji="1" lang="en" altLang="ja-JP" dirty="0"/>
          </a:p>
          <a:p>
            <a:r>
              <a:rPr kumimoji="1" lang="en" altLang="ja-JP" dirty="0"/>
              <a:t>The concept of “digital thread” is very powerful, and defining and solving the data on this service platform is directly linked to accelerating business speed. </a:t>
            </a:r>
          </a:p>
          <a:p>
            <a:r>
              <a:rPr kumimoji="1" lang="en" altLang="ja-JP" dirty="0"/>
              <a:t>“Digital thread” is a key theme in the data revolution. That is one of the most important things I want to emphasize in this book.</a:t>
            </a:r>
          </a:p>
          <a:p>
            <a:endParaRPr kumimoji="1" lang="en" altLang="ja-JP" dirty="0"/>
          </a:p>
          <a:p>
            <a:r>
              <a:rPr kumimoji="1" lang="en-US" altLang="ja-JP" dirty="0"/>
              <a:t>https://www.eurostep.com/a-digital-thread-is-for-life-not-just-manufacturing/</a:t>
            </a:r>
            <a:endParaRPr kumimoji="1" lang="ja-JP" altLang="en-US" dirty="0"/>
          </a:p>
          <a:p>
            <a:endParaRPr kumimoji="1" lang="ja-JP" altLang="en-US" dirty="0"/>
          </a:p>
        </p:txBody>
      </p:sp>
    </p:spTree>
    <p:extLst>
      <p:ext uri="{BB962C8B-B14F-4D97-AF65-F5344CB8AC3E}">
        <p14:creationId xmlns:p14="http://schemas.microsoft.com/office/powerpoint/2010/main" val="163256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a:t>The following figure shows a portion of actual purchase from Amazon.</a:t>
            </a:r>
          </a:p>
          <a:p>
            <a:r>
              <a:rPr kumimoji="1" lang="ja-JP" altLang="en-US" dirty="0"/>
              <a:t>次の図は、</a:t>
            </a:r>
            <a:r>
              <a:rPr kumimoji="1" lang="en-US" altLang="ja-JP" dirty="0"/>
              <a:t>Amazon </a:t>
            </a:r>
            <a:r>
              <a:rPr kumimoji="1" lang="ja-JP" altLang="en-US" dirty="0"/>
              <a:t>からの実際の購入の一部を示しています。</a:t>
            </a:r>
            <a:endParaRPr kumimoji="1" lang="en" altLang="ja-JP" dirty="0"/>
          </a:p>
        </p:txBody>
      </p:sp>
    </p:spTree>
    <p:extLst>
      <p:ext uri="{BB962C8B-B14F-4D97-AF65-F5344CB8AC3E}">
        <p14:creationId xmlns:p14="http://schemas.microsoft.com/office/powerpoint/2010/main" val="1327621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en" altLang="ja-JP" dirty="0"/>
          </a:p>
          <a:p>
            <a:r>
              <a:rPr kumimoji="1" lang="en" altLang="ja-JP" dirty="0"/>
              <a:t>Amazon can analyze these past shopping behavior data and accumulate the background information that makes up my personality. </a:t>
            </a:r>
          </a:p>
          <a:p>
            <a:endParaRPr kumimoji="1" lang="en" altLang="ja-JP" dirty="0"/>
          </a:p>
          <a:p>
            <a:r>
              <a:rPr kumimoji="1" lang="en-US" altLang="ja-JP" dirty="0"/>
              <a:t>Amazon</a:t>
            </a:r>
            <a:r>
              <a:rPr kumimoji="1" lang="ja-JP" altLang="en-US" dirty="0"/>
              <a:t>はこれらの過去の買い物行動データを分析し、お客さんのパーソナリティを構成する背景情報を蓄積することができます。</a:t>
            </a:r>
            <a:endParaRPr kumimoji="1" lang="en-US" altLang="ja-JP" dirty="0"/>
          </a:p>
          <a:p>
            <a:endParaRPr kumimoji="1" lang="en" altLang="ja-JP" dirty="0"/>
          </a:p>
          <a:p>
            <a:r>
              <a:rPr kumimoji="1" lang="en" altLang="ja-JP" dirty="0"/>
              <a:t>By analyzing this "customer experience" data, it can be processed into data that estimates my personality and my family, such as the family structure, age structure, occupation, hobbies, and preferences.</a:t>
            </a:r>
            <a:endParaRPr kumimoji="1" lang="ja-JP" altLang="en-US" dirty="0"/>
          </a:p>
          <a:p>
            <a:r>
              <a:rPr kumimoji="1" lang="ja-JP" altLang="en-US" dirty="0"/>
              <a:t>この「顧客体験」のデータを分析することで、家族構成、年齢構成、職業、趣味、嗜好など、自分の性格や家族を推定するデータに加工することができます。</a:t>
            </a:r>
          </a:p>
          <a:p>
            <a:endParaRPr kumimoji="1" lang="ja-JP" altLang="en-US" dirty="0"/>
          </a:p>
        </p:txBody>
      </p:sp>
    </p:spTree>
    <p:extLst>
      <p:ext uri="{BB962C8B-B14F-4D97-AF65-F5344CB8AC3E}">
        <p14:creationId xmlns:p14="http://schemas.microsoft.com/office/powerpoint/2010/main" val="4214100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As Amazon can define each customer’s estimated personality, </a:t>
            </a:r>
          </a:p>
          <a:p>
            <a:r>
              <a:rPr kumimoji="1" lang="en" altLang="ja-JP" dirty="0"/>
              <a:t>they can predict who will buy a new product or service when it comes out. </a:t>
            </a:r>
          </a:p>
          <a:p>
            <a:pPr rtl="0"/>
            <a:r>
              <a:rPr lang="en-US" altLang="ja-JP" dirty="0">
                <a:solidFill>
                  <a:srgbClr val="000000"/>
                </a:solidFill>
                <a:effectLst/>
              </a:rPr>
              <a:t>Amazon </a:t>
            </a:r>
            <a:r>
              <a:rPr lang="ja-JP" altLang="en-US" dirty="0">
                <a:solidFill>
                  <a:srgbClr val="000000"/>
                </a:solidFill>
                <a:effectLst/>
              </a:rPr>
              <a:t>は各顧客の推定パーソナリティを定義できるため、新しい製品やサービスが発売されたときに誰がそれを購入するかを予測できます。</a:t>
            </a:r>
          </a:p>
          <a:p>
            <a:endParaRPr kumimoji="1" lang="en" altLang="ja-JP" dirty="0"/>
          </a:p>
          <a:p>
            <a:r>
              <a:rPr kumimoji="1" lang="en" altLang="ja-JP" dirty="0"/>
              <a:t>This is the “prediction model” (or “prediction engine” or “recommendation engine”). </a:t>
            </a:r>
          </a:p>
          <a:p>
            <a:r>
              <a:rPr kumimoji="1" lang="ja-JP" altLang="en-US" dirty="0"/>
              <a:t>これが「予測モデル」（または「予測エンジン」または「推奨エンジン」）です。</a:t>
            </a:r>
            <a:endParaRPr kumimoji="1" lang="en-US" altLang="ja-JP" dirty="0"/>
          </a:p>
          <a:p>
            <a:endParaRPr kumimoji="1" lang="en" altLang="ja-JP" dirty="0"/>
          </a:p>
          <a:p>
            <a:r>
              <a:rPr kumimoji="1" lang="en" altLang="ja-JP" dirty="0"/>
              <a:t>As the data accumulates, you can make recommendations using predictive models. </a:t>
            </a:r>
          </a:p>
          <a:p>
            <a:r>
              <a:rPr kumimoji="1" lang="ja-JP" altLang="en-US" dirty="0"/>
              <a:t>データが蓄積されると、予測モデルを使用して推奨事項を作成できます。</a:t>
            </a:r>
            <a:endParaRPr kumimoji="1" lang="en-US" altLang="ja-JP" dirty="0"/>
          </a:p>
          <a:p>
            <a:endParaRPr kumimoji="1" lang="en" altLang="ja-JP" dirty="0"/>
          </a:p>
          <a:p>
            <a:r>
              <a:rPr kumimoji="1" lang="en" altLang="ja-JP" dirty="0"/>
              <a:t>This predictive model creates a new business value </a:t>
            </a:r>
          </a:p>
          <a:p>
            <a:r>
              <a:rPr kumimoji="1" lang="ja-JP" altLang="en-US" dirty="0"/>
              <a:t>新しい価値を生み出す</a:t>
            </a:r>
            <a:r>
              <a:rPr kumimoji="1" lang="en-US" altLang="ja-JP" dirty="0"/>
              <a:t>.</a:t>
            </a:r>
          </a:p>
          <a:p>
            <a:endParaRPr kumimoji="1" lang="en" altLang="ja-JP" dirty="0"/>
          </a:p>
          <a:p>
            <a:r>
              <a:rPr kumimoji="1" lang="en" altLang="ja-JP" dirty="0"/>
              <a:t>This predictive model creates a new business value of "finding potential customers when new product comes out" </a:t>
            </a:r>
          </a:p>
          <a:p>
            <a:r>
              <a:rPr kumimoji="1" lang="ja-JP" altLang="en-US" dirty="0"/>
              <a:t>この予測モデルは、「新製品が出たときに潜在的な顧客を見つける</a:t>
            </a:r>
            <a:endParaRPr kumimoji="1" lang="en" altLang="ja-JP" dirty="0"/>
          </a:p>
          <a:p>
            <a:r>
              <a:rPr kumimoji="1" lang="en" altLang="ja-JP" dirty="0"/>
              <a:t>or "predicting what customers will need next." </a:t>
            </a:r>
          </a:p>
          <a:p>
            <a:r>
              <a:rPr kumimoji="1" lang="ja-JP" altLang="en-US" dirty="0"/>
              <a:t>「顧客が次に何を必要とするかを予測する」</a:t>
            </a:r>
            <a:endParaRPr kumimoji="1" lang="en-US" altLang="ja-JP" dirty="0"/>
          </a:p>
          <a:p>
            <a:endParaRPr kumimoji="1" lang="en" altLang="ja-JP" dirty="0"/>
          </a:p>
          <a:p>
            <a:r>
              <a:rPr kumimoji="1" lang="en" altLang="ja-JP" dirty="0"/>
              <a:t>If DX can design this model for your business, it will bring greater power. </a:t>
            </a:r>
          </a:p>
          <a:p>
            <a:r>
              <a:rPr kumimoji="1" lang="en-US" altLang="ja-JP" dirty="0"/>
              <a:t>DX </a:t>
            </a:r>
            <a:r>
              <a:rPr kumimoji="1" lang="ja-JP" altLang="en-US" dirty="0"/>
              <a:t>がこのモデルをビジネスに合わせて設計できれば、さらに大きな力を発揮します。</a:t>
            </a:r>
            <a:endParaRPr kumimoji="1" lang="en-US" altLang="ja-JP" dirty="0"/>
          </a:p>
          <a:p>
            <a:endParaRPr kumimoji="1" lang="en" altLang="ja-JP" dirty="0"/>
          </a:p>
          <a:p>
            <a:r>
              <a:rPr kumimoji="1" lang="en-US" altLang="ja-JP" dirty="0"/>
              <a:t>P</a:t>
            </a:r>
            <a:r>
              <a:rPr kumimoji="1" lang="en" altLang="ja-JP" dirty="0"/>
              <a:t>redict</a:t>
            </a:r>
            <a:r>
              <a:rPr kumimoji="1" lang="en-US" altLang="ja-JP" dirty="0"/>
              <a:t>ion model </a:t>
            </a:r>
            <a:r>
              <a:rPr kumimoji="1" lang="en" altLang="ja-JP" dirty="0"/>
              <a:t>might keep retaining customers forever like Amazon did.</a:t>
            </a:r>
          </a:p>
          <a:p>
            <a:pPr rtl="0"/>
            <a:r>
              <a:rPr lang="ja-JP" altLang="en-US" dirty="0">
                <a:solidFill>
                  <a:srgbClr val="000000"/>
                </a:solidFill>
                <a:effectLst/>
              </a:rPr>
              <a:t>予測モデルは、</a:t>
            </a:r>
            <a:r>
              <a:rPr lang="en-US" altLang="ja-JP" dirty="0">
                <a:solidFill>
                  <a:srgbClr val="000000"/>
                </a:solidFill>
                <a:effectLst/>
              </a:rPr>
              <a:t>Amazon </a:t>
            </a:r>
            <a:r>
              <a:rPr lang="ja-JP" altLang="en-US" dirty="0" err="1">
                <a:solidFill>
                  <a:srgbClr val="000000"/>
                </a:solidFill>
                <a:effectLst/>
              </a:rPr>
              <a:t>のように</a:t>
            </a:r>
            <a:r>
              <a:rPr lang="ja-JP" altLang="en-US" dirty="0">
                <a:solidFill>
                  <a:srgbClr val="000000"/>
                </a:solidFill>
                <a:effectLst/>
              </a:rPr>
              <a:t>永遠に顧客を維持し続ける可能性があります。</a:t>
            </a:r>
            <a:endParaRPr lang="en-US" altLang="ja-JP" dirty="0">
              <a:solidFill>
                <a:srgbClr val="000000"/>
              </a:solidFill>
              <a:effectLst/>
            </a:endParaRPr>
          </a:p>
          <a:p>
            <a:pPr rtl="0"/>
            <a:endParaRPr lang="en-US" altLang="ja-JP" dirty="0">
              <a:solidFill>
                <a:srgbClr val="000000"/>
              </a:solidFill>
              <a:effectLst/>
            </a:endParaRPr>
          </a:p>
          <a:p>
            <a:pPr rtl="0"/>
            <a:r>
              <a:rPr lang="ja-JP" altLang="en-US" dirty="0"/>
              <a:t>This is the purpose of creating CXP databases and analyzing datasets</a:t>
            </a:r>
            <a:endParaRPr lang="en-US" altLang="ja-JP" dirty="0">
              <a:solidFill>
                <a:srgbClr val="000000"/>
              </a:solidFill>
              <a:effectLst/>
            </a:endParaRPr>
          </a:p>
          <a:p>
            <a:pPr rtl="0"/>
            <a:r>
              <a:rPr lang="ja-JP" altLang="en-US" dirty="0">
                <a:solidFill>
                  <a:srgbClr val="000000"/>
                </a:solidFill>
                <a:effectLst/>
              </a:rPr>
              <a:t>これは、</a:t>
            </a:r>
            <a:r>
              <a:rPr lang="en-US" altLang="ja-JP" dirty="0">
                <a:solidFill>
                  <a:srgbClr val="000000"/>
                </a:solidFill>
                <a:effectLst/>
              </a:rPr>
              <a:t>CXP </a:t>
            </a:r>
            <a:r>
              <a:rPr lang="ja-JP" altLang="en-US" dirty="0">
                <a:solidFill>
                  <a:srgbClr val="000000"/>
                </a:solidFill>
                <a:effectLst/>
              </a:rPr>
              <a:t>データベースを作成し、データセットを分析する目的です。</a:t>
            </a:r>
          </a:p>
          <a:p>
            <a:endParaRPr kumimoji="1" lang="ja-JP" altLang="en-US" dirty="0"/>
          </a:p>
        </p:txBody>
      </p:sp>
    </p:spTree>
    <p:extLst>
      <p:ext uri="{BB962C8B-B14F-4D97-AF65-F5344CB8AC3E}">
        <p14:creationId xmlns:p14="http://schemas.microsoft.com/office/powerpoint/2010/main" val="2424504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By creating a world where the computer automatically executes predictive models, we can support more customer experiences while increasing efficiency.</a:t>
            </a:r>
          </a:p>
          <a:p>
            <a:r>
              <a:rPr kumimoji="1" lang="ja-JP" altLang="en-US" dirty="0"/>
              <a:t>コンピューターが予測モデルを自動的に実行する世界を作ることで、効率を高めながら、より多くのカスタマー エクスペリエンスをサポートできます。</a:t>
            </a:r>
            <a:endParaRPr kumimoji="1" lang="en-US" altLang="ja-JP" dirty="0"/>
          </a:p>
          <a:p>
            <a:endParaRPr kumimoji="1" lang="en" altLang="ja-JP" dirty="0"/>
          </a:p>
          <a:p>
            <a:r>
              <a:rPr kumimoji="1" lang="en" altLang="ja-JP" dirty="0"/>
              <a:t>When collecting and generating data, we should define how to use the data and what we want from in advance.</a:t>
            </a:r>
          </a:p>
          <a:p>
            <a:r>
              <a:rPr kumimoji="1" lang="en" altLang="ja-JP" dirty="0"/>
              <a:t> Otherwise, you could end up with just analyzing transaction data(</a:t>
            </a:r>
            <a:r>
              <a:rPr kumimoji="1" lang="ja-JP" altLang="en-US" dirty="0"/>
              <a:t>取引データ。</a:t>
            </a:r>
            <a:r>
              <a:rPr kumimoji="1" lang="en" altLang="ja-JP" dirty="0"/>
              <a:t>).</a:t>
            </a:r>
          </a:p>
          <a:p>
            <a:pPr rtl="0"/>
            <a:r>
              <a:rPr lang="ja-JP" altLang="en-US" dirty="0">
                <a:solidFill>
                  <a:srgbClr val="000000"/>
                </a:solidFill>
                <a:effectLst/>
              </a:rPr>
              <a:t>データを収集して生成するときは、データをどのように使用するか、何を取得するかを事前に定義する必要があります。 そうしないと、トランザクション データを分析するだけになってしまう可能性があります。</a:t>
            </a:r>
          </a:p>
          <a:p>
            <a:endParaRPr kumimoji="1" lang="en" altLang="ja-JP" dirty="0"/>
          </a:p>
          <a:p>
            <a:endParaRPr kumimoji="1" lang="en" altLang="ja-JP" dirty="0"/>
          </a:p>
          <a:p>
            <a:r>
              <a:rPr kumimoji="1" lang="en" altLang="ja-JP" dirty="0"/>
              <a:t>We want to reach “Insights”. We have to reach hidden dimension behind data and data chain because all those “insights” will be solution and key for automation and personalization.</a:t>
            </a:r>
          </a:p>
          <a:p>
            <a:pPr rtl="0"/>
            <a:r>
              <a:rPr lang="ja-JP" altLang="en-US" dirty="0">
                <a:solidFill>
                  <a:srgbClr val="000000"/>
                </a:solidFill>
                <a:effectLst/>
              </a:rPr>
              <a:t>私たちは「洞察」に到達したいと考えています。 データとデータ チェーンの背後にある隠れた次元に到達する必要があります。</a:t>
            </a:r>
            <a:endParaRPr lang="en-US" altLang="ja-JP" dirty="0">
              <a:solidFill>
                <a:srgbClr val="000000"/>
              </a:solidFill>
              <a:effectLst/>
            </a:endParaRPr>
          </a:p>
          <a:p>
            <a:pPr rtl="0"/>
            <a:r>
              <a:rPr lang="ja-JP" altLang="en-US" dirty="0">
                <a:solidFill>
                  <a:srgbClr val="000000"/>
                </a:solidFill>
                <a:effectLst/>
              </a:rPr>
              <a:t>これらの「洞察」はすべて、自動化とパーソナライゼーションのソリューションと鍵となるからです。</a:t>
            </a:r>
          </a:p>
          <a:p>
            <a:endParaRPr kumimoji="1" lang="en-US" altLang="ja-JP" dirty="0"/>
          </a:p>
          <a:p>
            <a:r>
              <a:rPr kumimoji="1" lang="en-US" altLang="ja-JP" dirty="0"/>
              <a:t>Factors responsible for (</a:t>
            </a:r>
            <a:r>
              <a:rPr kumimoji="1" lang="ja-JP" altLang="en-US" dirty="0"/>
              <a:t>担当</a:t>
            </a:r>
            <a:r>
              <a:rPr kumimoji="1" lang="en-US" altLang="ja-JP" dirty="0"/>
              <a:t>) the correlation between customers' background data and customers' experience</a:t>
            </a:r>
          </a:p>
          <a:p>
            <a:r>
              <a:rPr kumimoji="1" lang="ja-JP" altLang="en-US" dirty="0"/>
              <a:t>顧客の背景データと顧客の経験との間の相関関係の原因となる要因</a:t>
            </a:r>
            <a:endParaRPr kumimoji="1" lang="en-US" altLang="ja-JP" dirty="0"/>
          </a:p>
          <a:p>
            <a:endParaRPr kumimoji="1" lang="en-US" altLang="ja-JP" dirty="0"/>
          </a:p>
          <a:p>
            <a:r>
              <a:rPr lang="ja-JP" altLang="en-US" dirty="0"/>
              <a:t>identification of defects and their causes</a:t>
            </a:r>
          </a:p>
          <a:p>
            <a:r>
              <a:rPr kumimoji="1" lang="ja-JP" altLang="en-US" dirty="0"/>
              <a:t>欠陥</a:t>
            </a:r>
            <a:r>
              <a:rPr kumimoji="1" lang="en-US" altLang="ja-JP" dirty="0"/>
              <a:t>(</a:t>
            </a:r>
            <a:r>
              <a:rPr kumimoji="1" lang="ja-JP" altLang="en-US" dirty="0" err="1"/>
              <a:t>けっ</a:t>
            </a:r>
            <a:r>
              <a:rPr kumimoji="1" lang="ja-JP" altLang="en-US" dirty="0"/>
              <a:t>かん</a:t>
            </a:r>
            <a:r>
              <a:rPr kumimoji="1" lang="en-US" altLang="ja-JP" dirty="0"/>
              <a:t>)</a:t>
            </a:r>
            <a:r>
              <a:rPr kumimoji="1" lang="ja-JP" altLang="en-US" dirty="0" err="1"/>
              <a:t>の識</a:t>
            </a:r>
            <a:r>
              <a:rPr kumimoji="1" lang="ja-JP" altLang="en-US" dirty="0"/>
              <a:t>別とその原因</a:t>
            </a:r>
          </a:p>
        </p:txBody>
      </p:sp>
    </p:spTree>
    <p:extLst>
      <p:ext uri="{BB962C8B-B14F-4D97-AF65-F5344CB8AC3E}">
        <p14:creationId xmlns:p14="http://schemas.microsoft.com/office/powerpoint/2010/main" val="1958169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Here, I defined insight in this way, but in practice, it should be applied to business areas such as identification of defects and their causes, specific genetic information and the effect of the disease and the proper medication. The definition of “insights” could differ from business domain. And, you need big data analytic tools such as “tableau” to find these “Insights”. </a:t>
            </a:r>
          </a:p>
          <a:p>
            <a:endParaRPr kumimoji="1" lang="en" altLang="ja-JP" dirty="0"/>
          </a:p>
          <a:p>
            <a:r>
              <a:rPr kumimoji="1" lang="en" altLang="ja-JP" dirty="0"/>
              <a:t>In fact, these definition about data leads to another principle of DX. That means "(the data) must be honest.”</a:t>
            </a:r>
          </a:p>
          <a:p>
            <a:endParaRPr kumimoji="1" lang="en" altLang="ja-JP" dirty="0"/>
          </a:p>
          <a:p>
            <a:r>
              <a:rPr kumimoji="1" lang="en" altLang="ja-JP" dirty="0"/>
              <a:t> If the data is intentionally distorted, any insights extracted from the data will not be exploited.</a:t>
            </a:r>
          </a:p>
          <a:p>
            <a:endParaRPr kumimoji="1" lang="en" altLang="ja-JP" dirty="0"/>
          </a:p>
          <a:p>
            <a:r>
              <a:rPr kumimoji="1" lang="en" altLang="ja-JP" dirty="0"/>
              <a:t>"Data is fact." If someone design "facts", it makes “insights” unreliable. We have to somehow technically solve the problem and avoid “creating data at your own convenience”. Now, we need "Data culture"!</a:t>
            </a:r>
            <a:endParaRPr kumimoji="1" lang="ja-JP" altLang="en-US" dirty="0"/>
          </a:p>
        </p:txBody>
      </p:sp>
    </p:spTree>
    <p:extLst>
      <p:ext uri="{BB962C8B-B14F-4D97-AF65-F5344CB8AC3E}">
        <p14:creationId xmlns:p14="http://schemas.microsoft.com/office/powerpoint/2010/main" val="1376498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"Data culture" means "solving all problem in company using "own technology" and "collected and generated data"”.</a:t>
            </a:r>
          </a:p>
          <a:p>
            <a:endParaRPr kumimoji="1" lang="en" altLang="ja-JP" dirty="0"/>
          </a:p>
          <a:p>
            <a:r>
              <a:rPr kumimoji="1" lang="en" altLang="ja-JP" dirty="0"/>
              <a:t> Many people think, "We already do that." But still, perhaps in many legacy companies, "people collects information, based on experience and intuition people solve problem, and people decides in the meeting". </a:t>
            </a:r>
          </a:p>
          <a:p>
            <a:endParaRPr kumimoji="1" lang="en" altLang="ja-JP" dirty="0"/>
          </a:p>
          <a:p>
            <a:r>
              <a:rPr kumimoji="1" lang="en" altLang="ja-JP" dirty="0"/>
              <a:t>"Transform to data culture" means that what we have been doing so far will be converted into new business format by automating each business process in the format of "data" and get digital speed. </a:t>
            </a:r>
          </a:p>
          <a:p>
            <a:endParaRPr kumimoji="1" lang="en" altLang="ja-JP" dirty="0"/>
          </a:p>
          <a:p>
            <a:r>
              <a:rPr kumimoji="1" lang="en" altLang="ja-JP" dirty="0"/>
              <a:t>In result, you can move to “data-driven culture”.</a:t>
            </a:r>
            <a:endParaRPr kumimoji="1" lang="ja-JP" altLang="en-US"/>
          </a:p>
        </p:txBody>
      </p:sp>
    </p:spTree>
    <p:extLst>
      <p:ext uri="{BB962C8B-B14F-4D97-AF65-F5344CB8AC3E}">
        <p14:creationId xmlns:p14="http://schemas.microsoft.com/office/powerpoint/2010/main" val="3915088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There are five steps including data collection, data processing, data analysis, result confirmation, and result application in the framework.</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ja-JP" altLang="en-US" dirty="0"/>
          </a:p>
        </p:txBody>
      </p:sp>
    </p:spTree>
    <p:extLst>
      <p:ext uri="{BB962C8B-B14F-4D97-AF65-F5344CB8AC3E}">
        <p14:creationId xmlns:p14="http://schemas.microsoft.com/office/powerpoint/2010/main" val="258438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1" lang="en-US" altLang="ja-JP" dirty="0"/>
          </a:p>
          <a:p>
            <a:r>
              <a:rPr lang="en-US" altLang="ja-JP" dirty="0"/>
              <a:t>Data cleansing. </a:t>
            </a:r>
          </a:p>
          <a:p>
            <a:r>
              <a:rPr lang="ja-JP" altLang="en-US" dirty="0"/>
              <a:t>古いデータや、不要な情報、重複しているデータを取り除き</a:t>
            </a:r>
          </a:p>
          <a:p>
            <a:r>
              <a:rPr lang="ja-JP" altLang="en-US" dirty="0"/>
              <a:t>正規化：</a:t>
            </a:r>
            <a:r>
              <a:rPr lang="en-US" altLang="ja-JP" dirty="0"/>
              <a:t>normalization.</a:t>
            </a:r>
          </a:p>
          <a:p>
            <a:r>
              <a:rPr lang="ja-JP" altLang="en-US" dirty="0"/>
              <a:t>学習モデルを構築する前に前処理としてデータを正規化する必要がある。</a:t>
            </a:r>
          </a:p>
          <a:p>
            <a:r>
              <a:rPr lang="ja-JP" altLang="en-US" dirty="0"/>
              <a:t>データに対して何らかの計算を行い、全てのデータが</a:t>
            </a:r>
            <a:r>
              <a:rPr lang="en-US" altLang="ja-JP" dirty="0"/>
              <a:t>0</a:t>
            </a:r>
            <a:r>
              <a:rPr lang="ja-JP" altLang="en-US" dirty="0"/>
              <a:t>～</a:t>
            </a:r>
            <a:r>
              <a:rPr lang="en-US" altLang="ja-JP" dirty="0"/>
              <a:t>1</a:t>
            </a:r>
            <a:r>
              <a:rPr lang="ja-JP" altLang="en-US" dirty="0"/>
              <a:t>の間の大きさにすること</a:t>
            </a:r>
          </a:p>
          <a:p>
            <a:endParaRPr lang="ja-JP" altLang="en-US" dirty="0"/>
          </a:p>
          <a:p>
            <a:r>
              <a:rPr lang="ja-JP" altLang="en-US" dirty="0"/>
              <a:t>データ等々を一定のルール（規則）に基づいて変形し、利用しやすくすること</a:t>
            </a:r>
          </a:p>
          <a:p>
            <a:endParaRPr lang="ja-JP" altLang="en-US" dirty="0"/>
          </a:p>
          <a:p>
            <a:r>
              <a:rPr lang="ja-JP" altLang="en-US" dirty="0"/>
              <a:t>デジタルトランスフォーメーション</a:t>
            </a:r>
            <a:r>
              <a:rPr lang="en-US" altLang="ja-JP" dirty="0"/>
              <a:t>Data transformation. </a:t>
            </a:r>
          </a:p>
          <a:p>
            <a:r>
              <a:rPr lang="ja-JP" altLang="en-US" dirty="0"/>
              <a:t>データを理解し、学習分析可能な形に変換する</a:t>
            </a:r>
          </a:p>
          <a:p>
            <a:endParaRPr lang="ja-JP" altLang="en-US" dirty="0"/>
          </a:p>
          <a:p>
            <a:r>
              <a:rPr lang="ja-JP" altLang="en-US" dirty="0"/>
              <a:t>欠損値の補完</a:t>
            </a:r>
          </a:p>
          <a:p>
            <a:r>
              <a:rPr lang="ja-JP" altLang="en-US" dirty="0"/>
              <a:t>欠損値 を推定された値に置き換える。</a:t>
            </a:r>
          </a:p>
          <a:p>
            <a:endParaRPr lang="ja-JP" altLang="en-US" dirty="0"/>
          </a:p>
          <a:p>
            <a:r>
              <a:rPr lang="ja-JP" altLang="en-US" dirty="0"/>
              <a:t>統合</a:t>
            </a:r>
          </a:p>
          <a:p>
            <a:r>
              <a:rPr lang="ja-JP" altLang="en-US" dirty="0"/>
              <a:t>複数の異なるソースからのデータを一元化して、</a:t>
            </a:r>
          </a:p>
          <a:p>
            <a:r>
              <a:rPr lang="ja-JP" altLang="en-US" dirty="0"/>
              <a:t>ユーザーがデータを活用できるようにし、</a:t>
            </a:r>
          </a:p>
          <a:p>
            <a:r>
              <a:rPr lang="ja-JP" altLang="en-US" dirty="0"/>
              <a:t>データの価値を高めるプロセスです</a:t>
            </a:r>
          </a:p>
          <a:p>
            <a:endParaRPr lang="ja-JP" altLang="en-US" dirty="0"/>
          </a:p>
          <a:p>
            <a:r>
              <a:rPr lang="ja-JP" altLang="en-US" dirty="0"/>
              <a:t>ノイズの検出</a:t>
            </a:r>
          </a:p>
          <a:p>
            <a:r>
              <a:rPr lang="ja-JP" altLang="en-US" dirty="0"/>
              <a:t>データの平滑化はデータ内の不要なノイズや動作を排除する</a:t>
            </a:r>
          </a:p>
          <a:p>
            <a:endParaRPr lang="ja-JP" altLang="en-US" dirty="0"/>
          </a:p>
          <a:p>
            <a:endParaRPr lang="ja-JP" altLang="en-US" dirty="0"/>
          </a:p>
          <a:p>
            <a:endParaRPr lang="ja-JP" altLang="en-US" dirty="0"/>
          </a:p>
          <a:p>
            <a:r>
              <a:rPr lang="en-US" altLang="ja-JP" dirty="0"/>
              <a:t>Data cleaning </a:t>
            </a:r>
          </a:p>
          <a:p>
            <a:r>
              <a:rPr lang="en-US" altLang="ja-JP" dirty="0"/>
              <a:t>Data normalization </a:t>
            </a:r>
            <a:r>
              <a:rPr lang="ja-JP" altLang="en-US" dirty="0"/>
              <a:t>正規化</a:t>
            </a:r>
          </a:p>
          <a:p>
            <a:r>
              <a:rPr lang="en-US" altLang="ja-JP" dirty="0"/>
              <a:t>Data transformation </a:t>
            </a:r>
            <a:r>
              <a:rPr lang="ja-JP" altLang="en-US" dirty="0"/>
              <a:t>データ変換</a:t>
            </a:r>
          </a:p>
          <a:p>
            <a:r>
              <a:rPr lang="en-US" altLang="ja-JP" dirty="0"/>
              <a:t>missing values imputation</a:t>
            </a:r>
            <a:r>
              <a:rPr lang="ja-JP" altLang="en-US" dirty="0"/>
              <a:t>　　欠損値補完</a:t>
            </a:r>
          </a:p>
          <a:p>
            <a:r>
              <a:rPr lang="en-US" altLang="ja-JP" dirty="0"/>
              <a:t>Data integration</a:t>
            </a:r>
            <a:r>
              <a:rPr lang="ja-JP" altLang="en-US" dirty="0"/>
              <a:t>統合</a:t>
            </a:r>
          </a:p>
          <a:p>
            <a:r>
              <a:rPr lang="en-US" altLang="ja-JP" dirty="0"/>
              <a:t>noise identification </a:t>
            </a:r>
            <a:r>
              <a:rPr lang="ja-JP" altLang="en-US" dirty="0"/>
              <a:t>ノイズ識別</a:t>
            </a:r>
          </a:p>
          <a:p>
            <a:endParaRPr lang="ja-JP" altLang="en-US" dirty="0"/>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10"/>
          </p:nvPr>
        </p:nvSpPr>
        <p:spPr/>
        <p:txBody>
          <a:bodyPr/>
          <a:lstStyle/>
          <a:p>
            <a:fld id="{13DC1E7F-F38F-4965-A998-DF9E35733A0C}" type="slidenum">
              <a:rPr kumimoji="1" lang="ja-JP" altLang="en-US" smtClean="0"/>
              <a:t>28</a:t>
            </a:fld>
            <a:endParaRPr kumimoji="1" lang="ja-JP" altLang="en-US" dirty="0"/>
          </a:p>
        </p:txBody>
      </p:sp>
    </p:spTree>
    <p:extLst>
      <p:ext uri="{BB962C8B-B14F-4D97-AF65-F5344CB8AC3E}">
        <p14:creationId xmlns:p14="http://schemas.microsoft.com/office/powerpoint/2010/main" val="2380773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The primary task of data analysis is to collect data, that is, to obtain data from different education environments (</a:t>
            </a:r>
            <a:r>
              <a:rPr lang="en-US" altLang="ja-JP" sz="1200" kern="100" dirty="0" err="1">
                <a:latin typeface="Times New Roman" panose="02020603050405020304" pitchFamily="18" charset="0"/>
                <a:ea typeface="DengXian" panose="02010600030101010101" pitchFamily="2" charset="-122"/>
                <a:cs typeface="Times New Roman" panose="02020603050405020304" pitchFamily="18" charset="0"/>
              </a:rPr>
              <a:t>Chatti</a:t>
            </a: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 et al., 2012)</a:t>
            </a:r>
            <a:endParaRPr lang="ja-JP" altLang="en-US" sz="1200" dirty="0"/>
          </a:p>
          <a:p>
            <a:r>
              <a:rPr kumimoji="1" lang="ja-JP" altLang="en-US" sz="1200" kern="1200" dirty="0">
                <a:solidFill>
                  <a:schemeClr val="tx1"/>
                </a:solidFill>
                <a:effectLst/>
                <a:latin typeface="+mn-lt"/>
                <a:ea typeface="+mn-ea"/>
                <a:cs typeface="+mn-cs"/>
              </a:rPr>
              <a:t>データ収集は学習分析を行うための第一ステップです。</a:t>
            </a:r>
            <a:endParaRPr kumimoji="1" lang="en-US" altLang="ja-JP" sz="1200" kern="1200" dirty="0">
              <a:solidFill>
                <a:schemeClr val="tx1"/>
              </a:solidFill>
              <a:effectLst/>
              <a:latin typeface="+mn-lt"/>
              <a:ea typeface="+mn-ea"/>
              <a:cs typeface="+mn-cs"/>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The first problem when collecting data is how to collect data from </a:t>
            </a:r>
            <a:r>
              <a:rPr lang="en-US" altLang="ja-JP" sz="1200"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different types of data sources </a:t>
            </a: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(Peña-Ayala, 2013). </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データ収集の課題としては、</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　複数の異なるソースからのデータを一元化して、ユーザーがデータを活用できるようにすることです．</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That is a huge challenge, because of collecting data with different granularities (</a:t>
            </a:r>
            <a:r>
              <a:rPr lang="ja-JP" altLang="en-US" sz="1200" kern="100" dirty="0">
                <a:latin typeface="Times New Roman" panose="02020603050405020304" pitchFamily="18" charset="0"/>
                <a:ea typeface="DengXian" panose="02010600030101010101" pitchFamily="2" charset="-122"/>
                <a:cs typeface="Times New Roman" panose="02020603050405020304" pitchFamily="18" charset="0"/>
              </a:rPr>
              <a:t>粒度りゅう</a:t>
            </a:r>
            <a:r>
              <a:rPr lang="ja-JP" altLang="en-US" sz="1200" kern="100" dirty="0" err="1">
                <a:latin typeface="Times New Roman" panose="02020603050405020304" pitchFamily="18" charset="0"/>
                <a:ea typeface="DengXian" panose="02010600030101010101" pitchFamily="2" charset="-122"/>
                <a:cs typeface="Times New Roman" panose="02020603050405020304" pitchFamily="18" charset="0"/>
              </a:rPr>
              <a:t>ど</a:t>
            </a: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 and from multiple sources.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In other word, not only the availability</a:t>
            </a:r>
            <a:r>
              <a:rPr lang="ja-JP" altLang="en-US" sz="1200" kern="100" dirty="0">
                <a:latin typeface="Times New Roman" panose="02020603050405020304" pitchFamily="18" charset="0"/>
                <a:ea typeface="DengXian" panose="02010600030101010101" pitchFamily="2" charset="-122"/>
                <a:cs typeface="Times New Roman" panose="02020603050405020304" pitchFamily="18" charset="0"/>
              </a:rPr>
              <a:t>可用性</a:t>
            </a: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of resources and a flexible</a:t>
            </a:r>
            <a:r>
              <a:rPr lang="ja-JP" altLang="en-US" sz="1200" kern="100" dirty="0">
                <a:latin typeface="Times New Roman" panose="02020603050405020304" pitchFamily="18" charset="0"/>
                <a:ea typeface="DengXian" panose="02010600030101010101" pitchFamily="2" charset="-122"/>
                <a:cs typeface="Times New Roman" panose="02020603050405020304" pitchFamily="18" charset="0"/>
              </a:rPr>
              <a:t>柔軟</a:t>
            </a: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platform or tool</a:t>
            </a:r>
            <a:r>
              <a:rPr lang="ja-JP" altLang="en-US" sz="1200" kern="100" dirty="0">
                <a:latin typeface="Times New Roman" panose="02020603050405020304" pitchFamily="18" charset="0"/>
                <a:ea typeface="DengXian" panose="02010600030101010101" pitchFamily="2" charset="-122"/>
                <a:cs typeface="Times New Roman" panose="02020603050405020304" pitchFamily="18" charset="0"/>
              </a:rPr>
              <a:t>　（リソースの可用性と柔軟なプラットフォーム）</a:t>
            </a: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but also the feasibility</a:t>
            </a:r>
            <a:r>
              <a:rPr lang="ja-JP" altLang="en-US" sz="1200" kern="100" dirty="0">
                <a:latin typeface="Times New Roman" panose="02020603050405020304" pitchFamily="18" charset="0"/>
                <a:ea typeface="DengXian" panose="02010600030101010101" pitchFamily="2" charset="-122"/>
                <a:cs typeface="Times New Roman" panose="02020603050405020304" pitchFamily="18" charset="0"/>
              </a:rPr>
              <a:t>（実現可能性）</a:t>
            </a: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 of the data acquisition for this type of learning environment must be considered (Bottles, </a:t>
            </a:r>
            <a:r>
              <a:rPr lang="en-US" altLang="ja-JP" sz="1200" kern="100" dirty="0" err="1">
                <a:latin typeface="Times New Roman" panose="02020603050405020304" pitchFamily="18" charset="0"/>
                <a:ea typeface="DengXian" panose="02010600030101010101" pitchFamily="2" charset="-122"/>
                <a:cs typeface="Times New Roman" panose="02020603050405020304" pitchFamily="18" charset="0"/>
              </a:rPr>
              <a:t>Begoli</a:t>
            </a:r>
            <a:r>
              <a:rPr lang="en-US" altLang="ja-JP" sz="1200" kern="100" dirty="0">
                <a:latin typeface="Times New Roman" panose="02020603050405020304" pitchFamily="18" charset="0"/>
                <a:ea typeface="DengXian" panose="02010600030101010101" pitchFamily="2" charset="-122"/>
                <a:cs typeface="Times New Roman" panose="02020603050405020304" pitchFamily="18" charset="0"/>
              </a:rPr>
              <a:t>, &amp; Worley, 2014). </a:t>
            </a:r>
            <a:endParaRPr lang="ja-JP" altLang="en-US" sz="12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ja-JP" sz="12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sz="1200" dirty="0"/>
              <a:t>it is important to collect data that can </a:t>
            </a:r>
            <a:r>
              <a:rPr lang="ja-JP" altLang="en-US" sz="1200" dirty="0">
                <a:solidFill>
                  <a:srgbClr val="FF0000"/>
                </a:solidFill>
              </a:rPr>
              <a:t>truly be represented as </a:t>
            </a:r>
            <a:r>
              <a:rPr lang="ja-JP" altLang="en-US" sz="1200" dirty="0"/>
              <a:t>genuine indicators or proxies for behavior</a:t>
            </a:r>
          </a:p>
          <a:p>
            <a:pPr rtl="0"/>
            <a:r>
              <a:rPr lang="ja-JP" altLang="en-US" sz="1200" dirty="0">
                <a:solidFill>
                  <a:srgbClr val="000000"/>
                </a:solidFill>
                <a:effectLst/>
              </a:rPr>
              <a:t>真の指標または行動の代用として真に表すことができるデータを収集することが重要です</a:t>
            </a:r>
          </a:p>
          <a:p>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いろいろなデータの収集方法がありますが、例えば、</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wearable devices</a:t>
            </a:r>
            <a:r>
              <a:rPr kumimoji="1" lang="ja-JP" altLang="en-US" sz="1200" kern="1200" dirty="0">
                <a:solidFill>
                  <a:schemeClr val="tx1"/>
                </a:solidFill>
                <a:effectLst/>
                <a:latin typeface="+mn-lt"/>
                <a:ea typeface="+mn-ea"/>
                <a:cs typeface="+mn-cs"/>
              </a:rPr>
              <a:t>などの</a:t>
            </a:r>
            <a:r>
              <a:rPr lang="en-US" altLang="ja-JP" dirty="0"/>
              <a:t>IOT</a:t>
            </a:r>
            <a:r>
              <a:rPr lang="ja-JP" altLang="en-US" dirty="0"/>
              <a:t>感知技術によるデータ取得</a:t>
            </a:r>
            <a:endParaRPr lang="en-US" altLang="ja-JP" dirty="0"/>
          </a:p>
          <a:p>
            <a:r>
              <a:rPr lang="ja-JP" altLang="en-US" dirty="0"/>
              <a:t>　ビデオデータの収集</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a:t>
            </a:r>
            <a:r>
              <a:rPr lang="en-US" altLang="ja-JP" sz="1200" dirty="0"/>
              <a:t>Eye-tracking</a:t>
            </a:r>
            <a:r>
              <a:rPr lang="ja-JP" altLang="en-US" sz="1200" dirty="0"/>
              <a:t>などによるデータの収集</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　各種教育プラットフォームによるデータ収集</a:t>
            </a:r>
            <a:endParaRPr lang="en-US" altLang="ja-JP" dirty="0"/>
          </a:p>
          <a:p>
            <a:endParaRPr lang="ja-JP" altLang="en-US" dirty="0"/>
          </a:p>
          <a:p>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lang="en-US" altLang="ja-JP" dirty="0"/>
              <a:t>●IOT technology</a:t>
            </a:r>
          </a:p>
          <a:p>
            <a:r>
              <a:rPr lang="en-US" altLang="ja-JP" dirty="0"/>
              <a:t>●Video recording technology</a:t>
            </a:r>
            <a:endParaRPr lang="ja-JP"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●Image recognition(</a:t>
            </a:r>
            <a:r>
              <a:rPr lang="ja-JP" altLang="en-US" dirty="0"/>
              <a:t>画像認識</a:t>
            </a:r>
            <a:r>
              <a:rPr lang="en-US" altLang="ja-JP" dirty="0"/>
              <a:t>) ˌ</a:t>
            </a:r>
            <a:r>
              <a:rPr lang="en-US" altLang="ja-JP" dirty="0" err="1"/>
              <a:t>rekəɡˈniSH</a:t>
            </a:r>
            <a:r>
              <a:rPr lang="en-US" altLang="ja-JP" dirty="0"/>
              <a:t>(ə)n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●Platform acquisition</a:t>
            </a:r>
            <a:r>
              <a:rPr lang="ja-JP" altLang="en-US" baseline="0" dirty="0"/>
              <a:t> </a:t>
            </a:r>
            <a:r>
              <a:rPr lang="en-US" altLang="ja-JP" dirty="0" err="1"/>
              <a:t>akwəˈziSH</a:t>
            </a:r>
            <a:r>
              <a:rPr lang="en-US" altLang="ja-JP" dirty="0"/>
              <a:t>(ə)n</a:t>
            </a:r>
            <a:endParaRPr lang="ja-JP"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13DC1E7F-F38F-4965-A998-DF9E35733A0C}" type="slidenum">
              <a:rPr kumimoji="1" lang="ja-JP" altLang="en-US" smtClean="0"/>
              <a:t>29</a:t>
            </a:fld>
            <a:endParaRPr kumimoji="1" lang="ja-JP" altLang="en-US" dirty="0"/>
          </a:p>
        </p:txBody>
      </p:sp>
    </p:spTree>
    <p:extLst>
      <p:ext uri="{BB962C8B-B14F-4D97-AF65-F5344CB8AC3E}">
        <p14:creationId xmlns:p14="http://schemas.microsoft.com/office/powerpoint/2010/main" val="216469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44228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lang="ja-JP" altLang="en-US" dirty="0"/>
              <a:t>Data processing is a step that transforms raw data into a useful and efficient format (Chakrabarty, Mannan, &amp; Cagin, 2015)</a:t>
            </a:r>
            <a:r>
              <a:rPr lang="ja-JP" altLang="en-US"/>
              <a:t>. </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a:solidFill>
                  <a:srgbClr val="000000"/>
                </a:solidFill>
                <a:effectLst/>
              </a:rPr>
              <a:t>データ処理は、生データを有用で効率的な形式に変換するステップです </a:t>
            </a:r>
            <a:r>
              <a:rPr lang="en-US" altLang="ja-JP" dirty="0">
                <a:solidFill>
                  <a:srgbClr val="000000"/>
                </a:solidFill>
                <a:effectLst/>
              </a:rPr>
              <a:t>(Chakrabarty</a:t>
            </a:r>
            <a:r>
              <a:rPr lang="ja-JP" altLang="en-US">
                <a:solidFill>
                  <a:srgbClr val="000000"/>
                </a:solidFill>
                <a:effectLst/>
              </a:rPr>
              <a:t>、</a:t>
            </a:r>
            <a:r>
              <a:rPr lang="en-US" altLang="ja-JP" dirty="0">
                <a:solidFill>
                  <a:srgbClr val="000000"/>
                </a:solidFill>
                <a:effectLst/>
              </a:rPr>
              <a:t>Mannan</a:t>
            </a:r>
            <a:r>
              <a:rPr lang="ja-JP" altLang="en-US">
                <a:solidFill>
                  <a:srgbClr val="000000"/>
                </a:solidFill>
                <a:effectLst/>
              </a:rPr>
              <a:t>、および </a:t>
            </a:r>
            <a:r>
              <a:rPr lang="en-US" altLang="ja-JP" dirty="0" err="1">
                <a:solidFill>
                  <a:srgbClr val="000000"/>
                </a:solidFill>
                <a:effectLst/>
              </a:rPr>
              <a:t>Cagin</a:t>
            </a:r>
            <a:r>
              <a:rPr lang="ja-JP" altLang="en-US">
                <a:solidFill>
                  <a:srgbClr val="000000"/>
                </a:solidFill>
                <a:effectLst/>
              </a:rPr>
              <a:t>、</a:t>
            </a:r>
            <a:r>
              <a:rPr lang="en-US" altLang="ja-JP" dirty="0">
                <a:solidFill>
                  <a:srgbClr val="000000"/>
                </a:solidFill>
                <a:effectLst/>
              </a:rPr>
              <a:t>2015)</a:t>
            </a:r>
            <a:r>
              <a:rPr lang="ja-JP" altLang="en-US">
                <a:solidFill>
                  <a:srgbClr val="000000"/>
                </a:solidFill>
                <a:effectLst/>
              </a:rPr>
              <a:t>。 </a:t>
            </a:r>
            <a:endParaRPr lang="en-US" altLang="ja-JP" dirty="0">
              <a:solidFill>
                <a:srgbClr val="000000"/>
              </a:solidFill>
              <a:effectLst/>
            </a:endParaRPr>
          </a:p>
          <a:p>
            <a:endParaRPr lang="en-US" altLang="ja-JP" dirty="0"/>
          </a:p>
          <a:p>
            <a:r>
              <a:rPr lang="ja-JP" altLang="en-US" dirty="0"/>
              <a:t>Were the data not processed properly, the wrong conclusions should be derived (Wong, Guo, &amp; Leung, 2013)</a:t>
            </a:r>
            <a:r>
              <a:rPr lang="ja-JP" altLang="en-US"/>
              <a:t>. </a:t>
            </a:r>
            <a:endParaRPr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ja-JP" altLang="en-US">
                <a:solidFill>
                  <a:srgbClr val="000000"/>
                </a:solidFill>
                <a:effectLst/>
              </a:rPr>
              <a:t>データが適切に処理されていなければ、間違った結論が導き出されるはずです </a:t>
            </a:r>
            <a:r>
              <a:rPr lang="en-US" altLang="ja-JP" dirty="0">
                <a:solidFill>
                  <a:srgbClr val="000000"/>
                </a:solidFill>
                <a:effectLst/>
              </a:rPr>
              <a:t>(Wong</a:t>
            </a:r>
            <a:r>
              <a:rPr lang="ja-JP" altLang="en-US">
                <a:solidFill>
                  <a:srgbClr val="000000"/>
                </a:solidFill>
                <a:effectLst/>
              </a:rPr>
              <a:t>、</a:t>
            </a:r>
            <a:r>
              <a:rPr lang="en-US" altLang="ja-JP" dirty="0">
                <a:solidFill>
                  <a:srgbClr val="000000"/>
                </a:solidFill>
                <a:effectLst/>
              </a:rPr>
              <a:t>Guo</a:t>
            </a:r>
            <a:r>
              <a:rPr lang="ja-JP" altLang="en-US">
                <a:solidFill>
                  <a:srgbClr val="000000"/>
                </a:solidFill>
                <a:effectLst/>
              </a:rPr>
              <a:t>、および </a:t>
            </a:r>
            <a:r>
              <a:rPr lang="en-US" altLang="ja-JP" dirty="0">
                <a:solidFill>
                  <a:srgbClr val="000000"/>
                </a:solidFill>
                <a:effectLst/>
              </a:rPr>
              <a:t>Leung</a:t>
            </a:r>
            <a:r>
              <a:rPr lang="ja-JP" altLang="en-US">
                <a:solidFill>
                  <a:srgbClr val="000000"/>
                </a:solidFill>
                <a:effectLst/>
              </a:rPr>
              <a:t>、</a:t>
            </a:r>
            <a:r>
              <a:rPr lang="en-US" altLang="ja-JP" dirty="0">
                <a:solidFill>
                  <a:srgbClr val="000000"/>
                </a:solidFill>
                <a:effectLst/>
              </a:rPr>
              <a:t>2013 </a:t>
            </a:r>
            <a:r>
              <a:rPr lang="ja-JP" altLang="en-US">
                <a:solidFill>
                  <a:srgbClr val="000000"/>
                </a:solidFill>
                <a:effectLst/>
              </a:rPr>
              <a:t>年</a:t>
            </a:r>
            <a:r>
              <a:rPr lang="en-US" altLang="ja-JP" dirty="0">
                <a:solidFill>
                  <a:srgbClr val="000000"/>
                </a:solidFill>
                <a:effectLst/>
              </a:rPr>
              <a:t>)</a:t>
            </a:r>
            <a:r>
              <a:rPr lang="ja-JP" altLang="en-US">
                <a:solidFill>
                  <a:srgbClr val="000000"/>
                </a:solidFill>
                <a:effectLst/>
              </a:rPr>
              <a:t>。</a:t>
            </a:r>
            <a:endParaRPr lang="en-US" altLang="ja-JP" dirty="0">
              <a:solidFill>
                <a:srgbClr val="000000"/>
              </a:solidFill>
              <a:effectLst/>
            </a:endParaRPr>
          </a:p>
          <a:p>
            <a:endParaRPr lang="en-US" altLang="ja-JP" dirty="0"/>
          </a:p>
          <a:p>
            <a:r>
              <a:rPr lang="ja-JP" altLang="en-US" dirty="0"/>
              <a:t>The main tasks of data processing are to retrieve inaccurate records in the data set, identify incorrect or irrelevant records in the data set, and manipulate the collected data by deleting, modifying, and replacing (Wu, Zhu, &amp; Wu et al</a:t>
            </a:r>
            <a:r>
              <a:rPr lang="ja-JP" altLang="en-US" dirty="0" err="1"/>
              <a:t>.,</a:t>
            </a:r>
            <a:r>
              <a:rPr lang="ja-JP" altLang="en-US" dirty="0"/>
              <a:t> 2013).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rtl="0"/>
            <a:r>
              <a:rPr lang="ja-JP" altLang="en-US">
                <a:solidFill>
                  <a:srgbClr val="000000"/>
                </a:solidFill>
                <a:effectLst/>
              </a:rPr>
              <a:t>データ</a:t>
            </a:r>
            <a:r>
              <a:rPr lang="ja-JP" altLang="en-US" dirty="0">
                <a:solidFill>
                  <a:srgbClr val="000000"/>
                </a:solidFill>
                <a:effectLst/>
              </a:rPr>
              <a:t>処理の主なタスクは、データ セット内の不正確なレコードを取得し、データ セット内の不正確または無関係なレコードを特定し、収集されたデータを削除、変更、および置換して操作することです </a:t>
            </a:r>
            <a:r>
              <a:rPr lang="en-US" altLang="ja-JP" dirty="0">
                <a:solidFill>
                  <a:srgbClr val="000000"/>
                </a:solidFill>
                <a:effectLst/>
              </a:rPr>
              <a:t>(Wu, Zhu, &amp; Wu et al., 2013 </a:t>
            </a:r>
            <a:r>
              <a:rPr lang="ja-JP" altLang="en-US" dirty="0">
                <a:solidFill>
                  <a:srgbClr val="000000"/>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データ処理の段階では主には６つのことが行います。</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lang="ja-JP" altLang="en-US" sz="1200" dirty="0"/>
              <a:t>クリーニング</a:t>
            </a:r>
          </a:p>
          <a:p>
            <a:r>
              <a:rPr lang="ja-JP" altLang="en-US" sz="1200" dirty="0"/>
              <a:t>正規化</a:t>
            </a:r>
          </a:p>
          <a:p>
            <a:r>
              <a:rPr lang="ja-JP" altLang="en-US" sz="1200" dirty="0"/>
              <a:t>変形</a:t>
            </a:r>
          </a:p>
          <a:p>
            <a:r>
              <a:rPr lang="ja-JP" altLang="en-US" sz="1200" dirty="0"/>
              <a:t>欠損値の補完</a:t>
            </a:r>
            <a:endParaRPr lang="en-US" altLang="ja-JP" sz="1200" dirty="0"/>
          </a:p>
          <a:p>
            <a:r>
              <a:rPr lang="ja-JP" altLang="en-US" sz="1200" dirty="0"/>
              <a:t>ノイズの検出</a:t>
            </a:r>
            <a:endParaRPr lang="en-US" altLang="ja-JP" sz="1200" dirty="0"/>
          </a:p>
          <a:p>
            <a:r>
              <a:rPr lang="ja-JP" altLang="en-US" sz="1200" dirty="0"/>
              <a:t>統合</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dirty="0">
                <a:solidFill>
                  <a:schemeClr val="tx1"/>
                </a:solidFill>
                <a:effectLst/>
                <a:latin typeface="+mn-lt"/>
                <a:ea typeface="+mn-ea"/>
                <a:cs typeface="+mn-cs"/>
              </a:rPr>
              <a:t>欠損値</a:t>
            </a:r>
            <a:r>
              <a:rPr kumimoji="1" lang="ja-JP" altLang="en-US" sz="1200" b="0" i="0" kern="1200" dirty="0">
                <a:solidFill>
                  <a:schemeClr val="tx1"/>
                </a:solidFill>
                <a:effectLst/>
                <a:latin typeface="+mn-lt"/>
                <a:ea typeface="+mn-ea"/>
                <a:cs typeface="+mn-cs"/>
              </a:rPr>
              <a:t>を補完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dirty="0"/>
              <a:t>●Data cleaning </a:t>
            </a:r>
            <a:r>
              <a:rPr lang="ja-JP" altLang="en-US" dirty="0"/>
              <a:t>クリーニング</a:t>
            </a:r>
            <a:endParaRPr lang="en-US" altLang="ja-JP" dirty="0"/>
          </a:p>
          <a:p>
            <a:r>
              <a:rPr lang="en-US" altLang="ja-JP" dirty="0"/>
              <a:t>●Data reduction</a:t>
            </a:r>
            <a:r>
              <a:rPr lang="ja-JP" altLang="en-US" dirty="0"/>
              <a:t>　　削減</a:t>
            </a:r>
            <a:endParaRPr lang="ja-JP" altLang="ja-JP" dirty="0"/>
          </a:p>
          <a:p>
            <a:r>
              <a:rPr lang="en-US" altLang="ja-JP" dirty="0"/>
              <a:t>●Data conversion</a:t>
            </a:r>
            <a:r>
              <a:rPr lang="ja-JP" altLang="en-US" dirty="0"/>
              <a:t>　変換</a:t>
            </a:r>
            <a:endParaRPr lang="ja-JP" altLang="ja-JP" dirty="0"/>
          </a:p>
          <a:p>
            <a:r>
              <a:rPr lang="en-US" altLang="ja-JP" dirty="0"/>
              <a:t>●Data Integration</a:t>
            </a:r>
            <a:r>
              <a:rPr lang="ja-JP" altLang="en-US" dirty="0"/>
              <a:t>　統合</a:t>
            </a:r>
            <a:endParaRPr lang="en-US" altLang="ja-JP" dirty="0"/>
          </a:p>
          <a:p>
            <a:endParaRPr kumimoji="1" lang="en-US" altLang="ja-JP" dirty="0"/>
          </a:p>
          <a:p>
            <a:endParaRPr kumimoji="1" lang="en-US" altLang="ja-JP" dirty="0"/>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Data processing is a step that transforms raw data into a useful and efficient format (Chakrabarty, Mannan, &amp;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Cagin</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2015). Were the data not processed properly, the wrong conclusions should be derived (Wong, Guo, &amp; Leung, 2013). The main tasks of data processing are to retrieve inaccurate records in the data set, identify incorrect or irrelevant records in the data set, and manipulate the collected data by deleting, modifying, and replacing (Wu, Zhu, &amp; Wu et al., 2013).</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The data processing problems mainly include: first, the general problems, that is, how to manage alternative values, performed cleansing operations, and development of an appropriate framework for supporting the data cleansing process. Second, the most challenging problem is the correction of values, which mainly involves processing domain format errors, constraint violations, duplicates, and invalid tuples (Müller &amp; Freytag, 2005). Thirdly, influenced by the application of virtual technology in the field of education, it has been a great challenge to process data cleansing in virtually integrated environments (Haas, Schwarz, &amp;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Kodali</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et al., 2001). Besides, the hierarchical nature of educational data mainly reduces the comprehensibility of processed data and affects access to optimal data structures. (Baker, Duval, Stamper, &amp; Wiley et al., 2012). Moreover, the processing of outliers and noise data will also affect the accuracy and outcome quality of the analysis algorithm (Garcia-</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Saiz</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&amp;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Zorrilla</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2011). </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The data processing includes data cleansing, data reduction, data conversion, data integration, data structuring (</a:t>
            </a:r>
            <a:r>
              <a:rPr lang="en-US" altLang="ja-JP"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Romero &amp; Ventura, 2010; García, </a:t>
            </a:r>
            <a:r>
              <a:rPr lang="en-US" altLang="ja-JP" sz="1800" kern="1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Luengo</a:t>
            </a:r>
            <a:r>
              <a:rPr lang="en-US" altLang="ja-JP"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&amp; Herrera et al., 2016</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This study summarizes the data processing in the following four points:</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Data cleansing. It is to ignore and fill data stored in databases, data warehouses, and data marts, and to identify the missing data and noisy data in them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Kantardzic</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2011).</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Data reduction. Data with millions of samples, attributes, and complex domains cannot be used directly for analysis. Therefore, data reduction concentrates on dimensionality, attribute subset, and numerosity of data. Common reduction procedures are required through data simplification (e.g., feature extraction), simple numerosity reduction (e.g., data condensation, data clustering), cardinality reduction (e.g., binning process) techniques (García,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Luengo</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&amp; Herrera, 2015).</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Data transformation. It transforms the data into a suitable form that facilitates data analysis, and to achieve this, the methods of normalization, attribute selection, discretization, and concept hierarchy generation is usually employed in this operation.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Famili</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Shen, &amp;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Weberet</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al., 1997).</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Data Integration. It is an operation that combines data from different sources and provides users with a unified view of these data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Lenzerini</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2002). Data integration mainly consists of data source integration and semantic integration. The data source integration means the process of integrating different data sources into a common entity, and the semantic integration is the operation of semantic mismatch between different schemata (Koch, 2001).</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In our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ReCoLBA</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based case study, firstly, the coding process and normalization usually required in the data processing is unnecessary, because the e-book system offers a function with logs being automatically, normally recorded. Secondly, the final valid sample size changed from 60 to 47 by identifying and ignoring missing data and noisy data. Thirdly, the data in the e-book system conform with the research aim in terms of the dimensionality, attribute subset, and numerosity. Moreover, the sole data generating source avoids the need to integrate data from different data sources, which makes it unnecessary to adopt the data transformation and integration in the data processing.</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en-US" altLang="ja-JP" dirty="0"/>
          </a:p>
        </p:txBody>
      </p:sp>
      <p:sp>
        <p:nvSpPr>
          <p:cNvPr id="4" name="スライド番号プレースホルダー 3"/>
          <p:cNvSpPr>
            <a:spLocks noGrp="1"/>
          </p:cNvSpPr>
          <p:nvPr>
            <p:ph type="sldNum" sz="quarter" idx="10"/>
          </p:nvPr>
        </p:nvSpPr>
        <p:spPr/>
        <p:txBody>
          <a:bodyPr/>
          <a:lstStyle/>
          <a:p>
            <a:fld id="{13DC1E7F-F38F-4965-A998-DF9E35733A0C}" type="slidenum">
              <a:rPr kumimoji="1" lang="ja-JP" altLang="en-US" smtClean="0"/>
              <a:t>30</a:t>
            </a:fld>
            <a:endParaRPr kumimoji="1" lang="ja-JP" altLang="en-US" dirty="0"/>
          </a:p>
        </p:txBody>
      </p:sp>
    </p:spTree>
    <p:extLst>
      <p:ext uri="{BB962C8B-B14F-4D97-AF65-F5344CB8AC3E}">
        <p14:creationId xmlns:p14="http://schemas.microsoft.com/office/powerpoint/2010/main" val="3153034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lang="en-US" altLang="ja-JP" dirty="0"/>
              <a:t>The data processing problems mainly include: first, the general problems, that is, how to manage alternative</a:t>
            </a:r>
            <a:r>
              <a:rPr lang="ja-JP" altLang="en-US">
                <a:solidFill>
                  <a:schemeClr val="tx1"/>
                </a:solidFill>
              </a:rPr>
              <a:t>代替値</a:t>
            </a:r>
            <a:r>
              <a:rPr lang="en-US" altLang="ja-JP" dirty="0"/>
              <a:t>values, performed cleansing operations, and development of an appropriate framework for supporting the data cleansing</a:t>
            </a:r>
            <a:r>
              <a:rPr lang="ja-JP" altLang="en-US">
                <a:solidFill>
                  <a:schemeClr val="tx1"/>
                </a:solidFill>
              </a:rPr>
              <a:t>クレンジング</a:t>
            </a:r>
            <a:r>
              <a:rPr lang="en-US" altLang="ja-JP" dirty="0"/>
              <a:t>process. </a:t>
            </a:r>
          </a:p>
          <a:p>
            <a:endParaRPr lang="en-US" altLang="ja-JP" dirty="0"/>
          </a:p>
          <a:p>
            <a:r>
              <a:rPr lang="ja-JP" altLang="en-US">
                <a:solidFill>
                  <a:schemeClr val="tx1"/>
                </a:solidFill>
              </a:rPr>
              <a:t>データ処理の問題には、主に以下が含まれます。まず、一般的な問題、つまり、代替値の管理方法、実行されたクレンジング操作、およびデータクレンジング プロセスをサポートするための適切なフレームワークの開発。 </a:t>
            </a:r>
            <a:endParaRPr lang="en-US" altLang="ja-JP" dirty="0"/>
          </a:p>
          <a:p>
            <a:r>
              <a:rPr lang="en-US" altLang="ja-JP" dirty="0"/>
              <a:t>Second, the most challenging problem is the correction of values, which mainly involves processing domain format errors, constraint violations</a:t>
            </a:r>
            <a:r>
              <a:rPr lang="ja-JP" altLang="en-US">
                <a:solidFill>
                  <a:schemeClr val="tx1"/>
                </a:solidFill>
              </a:rPr>
              <a:t>制約違反</a:t>
            </a:r>
            <a:r>
              <a:rPr lang="en-US" altLang="ja-JP" dirty="0"/>
              <a:t>, duplicates</a:t>
            </a:r>
            <a:r>
              <a:rPr lang="ja-JP" altLang="en-US">
                <a:solidFill>
                  <a:schemeClr val="tx1"/>
                </a:solidFill>
              </a:rPr>
              <a:t>重複</a:t>
            </a:r>
            <a:r>
              <a:rPr lang="en-US" altLang="ja-JP" dirty="0"/>
              <a:t>, and invalid</a:t>
            </a:r>
            <a:r>
              <a:rPr lang="ja-JP" altLang="en-US">
                <a:solidFill>
                  <a:schemeClr val="tx1"/>
                </a:solidFill>
              </a:rPr>
              <a:t>無効</a:t>
            </a:r>
            <a:r>
              <a:rPr lang="en-US" altLang="ja-JP" dirty="0"/>
              <a:t>tuples</a:t>
            </a:r>
            <a:r>
              <a:rPr lang="ja-JP" altLang="en-US" b="0" i="0">
                <a:solidFill>
                  <a:srgbClr val="202124"/>
                </a:solidFill>
                <a:effectLst/>
                <a:latin typeface="Google Sans"/>
              </a:rPr>
              <a:t>順序組</a:t>
            </a:r>
            <a:r>
              <a:rPr lang="en-US" altLang="ja-JP" dirty="0"/>
              <a:t>(Müller &amp; Freytag, 2005). </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tx1"/>
                </a:solidFill>
              </a:rPr>
              <a:t>第 </a:t>
            </a:r>
            <a:r>
              <a:rPr lang="en-US" altLang="ja-JP" dirty="0">
                <a:solidFill>
                  <a:schemeClr val="tx1"/>
                </a:solidFill>
              </a:rPr>
              <a:t>2 </a:t>
            </a:r>
            <a:r>
              <a:rPr lang="ja-JP" altLang="en-US" dirty="0">
                <a:solidFill>
                  <a:schemeClr val="tx1"/>
                </a:solidFill>
              </a:rPr>
              <a:t>に、最も困難な問題は値の修正であり、主にドメイン形式エラー、制約違反、重複、および無効なタプルの処理が含まれます </a:t>
            </a:r>
            <a:r>
              <a:rPr lang="en-US" altLang="ja-JP" dirty="0">
                <a:solidFill>
                  <a:schemeClr val="tx1"/>
                </a:solidFill>
              </a:rPr>
              <a:t>(Müller &amp; Freytag, 2005)</a:t>
            </a:r>
            <a:r>
              <a:rPr lang="ja-JP" altLang="en-US" dirty="0" err="1">
                <a:solidFill>
                  <a:schemeClr val="tx1"/>
                </a:solidFill>
              </a:rPr>
              <a:t>。</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Moreover, the processing of outliers and noise data will also affect the accuracy and outcome quality of the analysis algorithm (Garcia-</a:t>
            </a:r>
            <a:r>
              <a:rPr lang="en-US" altLang="ja-JP" dirty="0" err="1">
                <a:solidFill>
                  <a:schemeClr val="tx1"/>
                </a:solidFill>
              </a:rPr>
              <a:t>Saiz</a:t>
            </a:r>
            <a:r>
              <a:rPr lang="en-US" altLang="ja-JP" dirty="0">
                <a:solidFill>
                  <a:schemeClr val="tx1"/>
                </a:solidFill>
              </a:rPr>
              <a:t> &amp; </a:t>
            </a:r>
            <a:r>
              <a:rPr lang="en-US" altLang="ja-JP" dirty="0" err="1">
                <a:solidFill>
                  <a:schemeClr val="tx1"/>
                </a:solidFill>
              </a:rPr>
              <a:t>Zorrilla</a:t>
            </a:r>
            <a:r>
              <a:rPr lang="en-US" altLang="ja-JP" dirty="0">
                <a:solidFill>
                  <a:schemeClr val="tx1"/>
                </a:solidFill>
              </a:rPr>
              <a:t>, 2011).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The data processing includes data cleansing, data reduction, data conversion, data integration, data structuring (Romero &amp; Ventura, 2010; García, </a:t>
            </a:r>
            <a:r>
              <a:rPr lang="en-US" altLang="ja-JP" dirty="0" err="1">
                <a:solidFill>
                  <a:schemeClr val="tx1"/>
                </a:solidFill>
              </a:rPr>
              <a:t>Luengo</a:t>
            </a:r>
            <a:r>
              <a:rPr lang="en-US" altLang="ja-JP" dirty="0">
                <a:solidFill>
                  <a:schemeClr val="tx1"/>
                </a:solidFill>
              </a:rPr>
              <a:t>, &amp; Herrera et al., 2016). This study summarizes the data processing in the following four points:</a:t>
            </a:r>
            <a:r>
              <a:rPr lang="ja-JP" altLang="en-US">
                <a:solidFill>
                  <a:schemeClr val="tx1"/>
                </a:solidFill>
              </a:rPr>
              <a:t>。</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solidFill>
                  <a:schemeClr val="tx1"/>
                </a:solidFill>
              </a:rPr>
              <a:t>データ処理の段階では主には６つのことが行います。</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r>
              <a:rPr lang="ja-JP" altLang="en-US" sz="1200" dirty="0"/>
              <a:t>クリーニング</a:t>
            </a:r>
          </a:p>
          <a:p>
            <a:r>
              <a:rPr lang="ja-JP" altLang="en-US" sz="1200" dirty="0"/>
              <a:t>正規化</a:t>
            </a:r>
          </a:p>
          <a:p>
            <a:r>
              <a:rPr lang="ja-JP" altLang="en-US" sz="1200" dirty="0"/>
              <a:t>変形</a:t>
            </a:r>
          </a:p>
          <a:p>
            <a:r>
              <a:rPr lang="ja-JP" altLang="en-US" sz="1200" dirty="0"/>
              <a:t>欠損値の補完</a:t>
            </a:r>
            <a:endParaRPr lang="en-US" altLang="ja-JP" sz="1200" dirty="0"/>
          </a:p>
          <a:p>
            <a:r>
              <a:rPr lang="ja-JP" altLang="en-US" sz="1200" dirty="0"/>
              <a:t>ノイズの検出</a:t>
            </a:r>
            <a:endParaRPr lang="en-US" altLang="ja-JP" sz="1200" dirty="0"/>
          </a:p>
          <a:p>
            <a:r>
              <a:rPr lang="ja-JP" altLang="en-US" sz="1200" dirty="0"/>
              <a:t>統合</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kern="1200" dirty="0">
                <a:solidFill>
                  <a:schemeClr val="tx1"/>
                </a:solidFill>
                <a:effectLst/>
                <a:latin typeface="+mn-lt"/>
                <a:ea typeface="+mn-ea"/>
                <a:cs typeface="+mn-cs"/>
              </a:rPr>
              <a:t>欠損値</a:t>
            </a:r>
            <a:r>
              <a:rPr kumimoji="1" lang="ja-JP" altLang="en-US" sz="1200" b="0" i="0" kern="1200" dirty="0">
                <a:solidFill>
                  <a:schemeClr val="tx1"/>
                </a:solidFill>
                <a:effectLst/>
                <a:latin typeface="+mn-lt"/>
                <a:ea typeface="+mn-ea"/>
                <a:cs typeface="+mn-cs"/>
              </a:rPr>
              <a:t>を補完</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ja-JP" sz="1200" kern="1200" dirty="0">
              <a:solidFill>
                <a:schemeClr val="tx1"/>
              </a:solidFill>
              <a:effectLst/>
              <a:latin typeface="+mn-lt"/>
              <a:ea typeface="+mn-ea"/>
              <a:cs typeface="+mn-cs"/>
            </a:endParaRPr>
          </a:p>
          <a:p>
            <a:r>
              <a:rPr lang="en-US" altLang="ja-JP" dirty="0"/>
              <a:t>●Data cleaning </a:t>
            </a:r>
            <a:r>
              <a:rPr lang="ja-JP" altLang="en-US" dirty="0"/>
              <a:t>クリーニング</a:t>
            </a:r>
            <a:endParaRPr lang="en-US" altLang="ja-JP" dirty="0"/>
          </a:p>
          <a:p>
            <a:r>
              <a:rPr lang="en-US" altLang="ja-JP" dirty="0"/>
              <a:t>●Data reduction</a:t>
            </a:r>
            <a:r>
              <a:rPr lang="ja-JP" altLang="en-US" dirty="0"/>
              <a:t>　　削減</a:t>
            </a:r>
            <a:endParaRPr lang="ja-JP" altLang="ja-JP" dirty="0"/>
          </a:p>
          <a:p>
            <a:r>
              <a:rPr lang="en-US" altLang="ja-JP" dirty="0"/>
              <a:t>●Data conversion</a:t>
            </a:r>
            <a:r>
              <a:rPr lang="ja-JP" altLang="en-US" dirty="0"/>
              <a:t>　変換</a:t>
            </a:r>
            <a:endParaRPr lang="ja-JP" altLang="ja-JP" dirty="0"/>
          </a:p>
          <a:p>
            <a:r>
              <a:rPr lang="en-US" altLang="ja-JP" dirty="0"/>
              <a:t>●Data Integration</a:t>
            </a:r>
            <a:r>
              <a:rPr lang="ja-JP" altLang="en-US" dirty="0"/>
              <a:t>　統合</a:t>
            </a:r>
            <a:endParaRPr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13DC1E7F-F38F-4965-A998-DF9E35733A0C}" type="slidenum">
              <a:rPr kumimoji="1" lang="ja-JP" altLang="en-US" smtClean="0"/>
              <a:t>31</a:t>
            </a:fld>
            <a:endParaRPr kumimoji="1" lang="ja-JP" altLang="en-US" dirty="0"/>
          </a:p>
        </p:txBody>
      </p:sp>
    </p:spTree>
    <p:extLst>
      <p:ext uri="{BB962C8B-B14F-4D97-AF65-F5344CB8AC3E}">
        <p14:creationId xmlns:p14="http://schemas.microsoft.com/office/powerpoint/2010/main" val="1008069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This study summarizes the data processing in the following four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 </a:t>
            </a:r>
            <a:r>
              <a:rPr lang="ja-JP" altLang="en-US">
                <a:solidFill>
                  <a:schemeClr val="tx1"/>
                </a:solidFill>
              </a:rPr>
              <a:t>次の </a:t>
            </a:r>
            <a:r>
              <a:rPr lang="en-US" altLang="ja-JP" dirty="0">
                <a:solidFill>
                  <a:schemeClr val="tx1"/>
                </a:solidFill>
              </a:rPr>
              <a:t>4 </a:t>
            </a:r>
            <a:r>
              <a:rPr lang="ja-JP" altLang="en-US">
                <a:solidFill>
                  <a:schemeClr val="tx1"/>
                </a:solidFill>
              </a:rPr>
              <a:t>つのポイントでデータ処理を要約します。</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Data cleansing. It is to ignore and fill data stored in databases, data warehouses, and data marts, and to identify the missing data and noisy data in them (</a:t>
            </a:r>
            <a:r>
              <a:rPr lang="en-US" altLang="ja-JP" dirty="0" err="1">
                <a:solidFill>
                  <a:schemeClr val="tx1"/>
                </a:solidFill>
              </a:rPr>
              <a:t>Kantardzic</a:t>
            </a:r>
            <a:r>
              <a:rPr lang="en-US" altLang="ja-JP" dirty="0">
                <a:solidFill>
                  <a:schemeClr val="tx1"/>
                </a:solidFill>
              </a:rPr>
              <a:t>, 2011).</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tx1"/>
                </a:solidFill>
              </a:rPr>
              <a:t>データクレンジング。 データベース、データ ウェアハウス、およびデータ マートに保存されているデータを無視して埋め、それらの欠落データとノイズのあるデータを特定することです </a:t>
            </a:r>
            <a:r>
              <a:rPr lang="en-US" altLang="ja-JP" dirty="0">
                <a:solidFill>
                  <a:schemeClr val="tx1"/>
                </a:solidFill>
              </a:rPr>
              <a:t>(</a:t>
            </a:r>
            <a:r>
              <a:rPr lang="en-US" altLang="ja-JP" dirty="0" err="1">
                <a:solidFill>
                  <a:schemeClr val="tx1"/>
                </a:solidFill>
              </a:rPr>
              <a:t>Kantardzic</a:t>
            </a:r>
            <a:r>
              <a:rPr lang="ja-JP" altLang="en-US">
                <a:solidFill>
                  <a:schemeClr val="tx1"/>
                </a:solidFill>
              </a:rPr>
              <a:t>、</a:t>
            </a:r>
            <a:r>
              <a:rPr lang="en-US" altLang="ja-JP" dirty="0">
                <a:solidFill>
                  <a:schemeClr val="tx1"/>
                </a:solidFill>
              </a:rPr>
              <a:t>2011 </a:t>
            </a:r>
            <a:r>
              <a:rPr lang="ja-JP" altLang="en-US">
                <a:solidFill>
                  <a:schemeClr val="tx1"/>
                </a:solidFill>
              </a:rPr>
              <a:t>年</a:t>
            </a:r>
            <a:r>
              <a:rPr lang="en-US" altLang="ja-JP" dirty="0">
                <a:solidFill>
                  <a:schemeClr val="tx1"/>
                </a:solidFill>
              </a:rPr>
              <a:t>)</a:t>
            </a:r>
            <a:r>
              <a:rPr lang="ja-JP" altLang="en-US">
                <a:solidFill>
                  <a:schemeClr val="tx1"/>
                </a:solidFill>
              </a:rPr>
              <a:t>。</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Data reduction. Data with millions of samples, attributes, and complex domains cannot be used directly for analysis. Therefore, data reduction concentrates on dimensionality, attribute subset, and numerosity of data. Common reduction procedures are required through data simplification (e.g., feature extraction), simple numerosity reduction (e.g., data condensation, data clustering), cardinality reduction (e.g., binning process) techniques (García, </a:t>
            </a:r>
            <a:r>
              <a:rPr lang="en-US" altLang="ja-JP" dirty="0" err="1">
                <a:solidFill>
                  <a:schemeClr val="tx1"/>
                </a:solidFill>
              </a:rPr>
              <a:t>Luengo</a:t>
            </a:r>
            <a:r>
              <a:rPr lang="en-US" altLang="ja-JP" dirty="0">
                <a:solidFill>
                  <a:schemeClr val="tx1"/>
                </a:solidFill>
              </a:rPr>
              <a:t>, &amp; Herrera, 2015).</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tx1"/>
                </a:solidFill>
              </a:rPr>
              <a:t>データ削減。 何百万ものサンプル、属性、および複雑なドメインを含むデータを分析に直接使用することはできません。 したがって、データ削減は、データの次元、属性サブセット、および数に集中します。 データの単純化 </a:t>
            </a:r>
            <a:r>
              <a:rPr lang="en-US" altLang="ja-JP" dirty="0">
                <a:solidFill>
                  <a:schemeClr val="tx1"/>
                </a:solidFill>
              </a:rPr>
              <a:t>(</a:t>
            </a:r>
            <a:r>
              <a:rPr lang="ja-JP" altLang="en-US">
                <a:solidFill>
                  <a:schemeClr val="tx1"/>
                </a:solidFill>
              </a:rPr>
              <a:t>特徴抽出など</a:t>
            </a:r>
            <a:r>
              <a:rPr lang="en-US" altLang="ja-JP" dirty="0">
                <a:solidFill>
                  <a:schemeClr val="tx1"/>
                </a:solidFill>
              </a:rPr>
              <a:t>)</a:t>
            </a:r>
            <a:r>
              <a:rPr lang="ja-JP" altLang="en-US">
                <a:solidFill>
                  <a:schemeClr val="tx1"/>
                </a:solidFill>
              </a:rPr>
              <a:t>、単純な数削減 </a:t>
            </a:r>
            <a:r>
              <a:rPr lang="en-US" altLang="ja-JP" dirty="0">
                <a:solidFill>
                  <a:schemeClr val="tx1"/>
                </a:solidFill>
              </a:rPr>
              <a:t>(</a:t>
            </a:r>
            <a:r>
              <a:rPr lang="ja-JP" altLang="en-US">
                <a:solidFill>
                  <a:schemeClr val="tx1"/>
                </a:solidFill>
              </a:rPr>
              <a:t>データ圧縮、データ クラスタリングなど</a:t>
            </a:r>
            <a:r>
              <a:rPr lang="en-US" altLang="ja-JP" dirty="0">
                <a:solidFill>
                  <a:schemeClr val="tx1"/>
                </a:solidFill>
              </a:rPr>
              <a:t>)</a:t>
            </a:r>
            <a:r>
              <a:rPr lang="ja-JP" altLang="en-US">
                <a:solidFill>
                  <a:schemeClr val="tx1"/>
                </a:solidFill>
              </a:rPr>
              <a:t>、カーディナリティ削減 </a:t>
            </a:r>
            <a:r>
              <a:rPr lang="en-US" altLang="ja-JP" dirty="0">
                <a:solidFill>
                  <a:schemeClr val="tx1"/>
                </a:solidFill>
              </a:rPr>
              <a:t>(</a:t>
            </a:r>
            <a:r>
              <a:rPr lang="ja-JP" altLang="en-US">
                <a:solidFill>
                  <a:schemeClr val="tx1"/>
                </a:solidFill>
              </a:rPr>
              <a:t>ビニング プロセスなど</a:t>
            </a:r>
            <a:r>
              <a:rPr lang="en-US" altLang="ja-JP" dirty="0">
                <a:solidFill>
                  <a:schemeClr val="tx1"/>
                </a:solidFill>
              </a:rPr>
              <a:t>) </a:t>
            </a:r>
            <a:r>
              <a:rPr lang="ja-JP" altLang="en-US">
                <a:solidFill>
                  <a:schemeClr val="tx1"/>
                </a:solidFill>
              </a:rPr>
              <a:t>の手法による一般的な削減手順が必要です </a:t>
            </a:r>
            <a:r>
              <a:rPr lang="en-US" altLang="ja-JP" dirty="0">
                <a:solidFill>
                  <a:schemeClr val="tx1"/>
                </a:solidFill>
              </a:rPr>
              <a:t>(García</a:t>
            </a:r>
            <a:r>
              <a:rPr lang="ja-JP" altLang="en-US">
                <a:solidFill>
                  <a:schemeClr val="tx1"/>
                </a:solidFill>
              </a:rPr>
              <a:t>、</a:t>
            </a:r>
            <a:r>
              <a:rPr lang="en-US" altLang="ja-JP" dirty="0" err="1">
                <a:solidFill>
                  <a:schemeClr val="tx1"/>
                </a:solidFill>
              </a:rPr>
              <a:t>Luengo</a:t>
            </a:r>
            <a:r>
              <a:rPr lang="ja-JP" altLang="en-US">
                <a:solidFill>
                  <a:schemeClr val="tx1"/>
                </a:solidFill>
              </a:rPr>
              <a:t>、および </a:t>
            </a:r>
            <a:r>
              <a:rPr lang="en-US" altLang="ja-JP" dirty="0">
                <a:solidFill>
                  <a:schemeClr val="tx1"/>
                </a:solidFill>
              </a:rPr>
              <a:t>Herrera</a:t>
            </a:r>
            <a:r>
              <a:rPr lang="ja-JP" altLang="en-US">
                <a:solidFill>
                  <a:schemeClr val="tx1"/>
                </a:solidFill>
              </a:rPr>
              <a:t>、</a:t>
            </a:r>
            <a:r>
              <a:rPr lang="en-US" altLang="ja-JP" dirty="0">
                <a:solidFill>
                  <a:schemeClr val="tx1"/>
                </a:solidFill>
              </a:rPr>
              <a:t>2015 </a:t>
            </a:r>
            <a:r>
              <a:rPr lang="ja-JP" altLang="en-US">
                <a:solidFill>
                  <a:schemeClr val="tx1"/>
                </a:solidFill>
              </a:rPr>
              <a:t>年</a:t>
            </a:r>
            <a:r>
              <a:rPr lang="en-US" altLang="ja-JP" dirty="0">
                <a:solidFill>
                  <a:schemeClr val="tx1"/>
                </a:solidFill>
              </a:rPr>
              <a:t>)</a:t>
            </a:r>
            <a:r>
              <a:rPr lang="ja-JP" altLang="en-US">
                <a:solidFill>
                  <a:schemeClr val="tx1"/>
                </a:solidFill>
              </a:rPr>
              <a:t>。</a:t>
            </a:r>
            <a:endParaRPr lang="en-US" altLang="ja-JP" dirty="0">
              <a:solidFill>
                <a:schemeClr val="tx1"/>
              </a:solidFill>
            </a:endParaRPr>
          </a:p>
        </p:txBody>
      </p:sp>
    </p:spTree>
    <p:extLst>
      <p:ext uri="{BB962C8B-B14F-4D97-AF65-F5344CB8AC3E}">
        <p14:creationId xmlns:p14="http://schemas.microsoft.com/office/powerpoint/2010/main" val="1713671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Data transformation. It transforms the data into a suitable form that facilitates data analysis, and to achieve this, the methods of normalization, attribute selection, discretization, and concept hierarchy generation is usually employed in this operation. (</a:t>
            </a:r>
            <a:r>
              <a:rPr lang="en-US" altLang="ja-JP" dirty="0" err="1">
                <a:solidFill>
                  <a:schemeClr val="tx1"/>
                </a:solidFill>
              </a:rPr>
              <a:t>Famili</a:t>
            </a:r>
            <a:r>
              <a:rPr lang="en-US" altLang="ja-JP" dirty="0">
                <a:solidFill>
                  <a:schemeClr val="tx1"/>
                </a:solidFill>
              </a:rPr>
              <a:t>, Shen, &amp; </a:t>
            </a:r>
            <a:r>
              <a:rPr lang="en-US" altLang="ja-JP" dirty="0" err="1">
                <a:solidFill>
                  <a:schemeClr val="tx1"/>
                </a:solidFill>
              </a:rPr>
              <a:t>Weberet</a:t>
            </a:r>
            <a:r>
              <a:rPr lang="en-US" altLang="ja-JP" dirty="0">
                <a:solidFill>
                  <a:schemeClr val="tx1"/>
                </a:solidFill>
              </a:rPr>
              <a:t> al., 1997).</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tx1"/>
                </a:solidFill>
              </a:rPr>
              <a:t>データ変換。 データ分析を容易にする適切な形式にデータを変換します。これを達成するために、通常、この操作では正規化、属性選択、離散化、および概念階層生成の方法が使用されます。 </a:t>
            </a:r>
            <a:r>
              <a:rPr lang="en-US" altLang="ja-JP" dirty="0">
                <a:solidFill>
                  <a:schemeClr val="tx1"/>
                </a:solidFill>
              </a:rPr>
              <a:t>(</a:t>
            </a:r>
            <a:r>
              <a:rPr lang="en-US" altLang="ja-JP" dirty="0" err="1">
                <a:solidFill>
                  <a:schemeClr val="tx1"/>
                </a:solidFill>
              </a:rPr>
              <a:t>Famili</a:t>
            </a:r>
            <a:r>
              <a:rPr lang="ja-JP" altLang="en-US">
                <a:solidFill>
                  <a:schemeClr val="tx1"/>
                </a:solidFill>
              </a:rPr>
              <a:t>、</a:t>
            </a:r>
            <a:r>
              <a:rPr lang="en-US" altLang="ja-JP" dirty="0">
                <a:solidFill>
                  <a:schemeClr val="tx1"/>
                </a:solidFill>
              </a:rPr>
              <a:t>Shen</a:t>
            </a:r>
            <a:r>
              <a:rPr lang="ja-JP" altLang="en-US">
                <a:solidFill>
                  <a:schemeClr val="tx1"/>
                </a:solidFill>
              </a:rPr>
              <a:t>、および </a:t>
            </a:r>
            <a:r>
              <a:rPr lang="en-US" altLang="ja-JP" dirty="0" err="1">
                <a:solidFill>
                  <a:schemeClr val="tx1"/>
                </a:solidFill>
              </a:rPr>
              <a:t>Weberet</a:t>
            </a:r>
            <a:r>
              <a:rPr lang="en-US" altLang="ja-JP" dirty="0">
                <a:solidFill>
                  <a:schemeClr val="tx1"/>
                </a:solidFill>
              </a:rPr>
              <a:t> al.</a:t>
            </a:r>
            <a:r>
              <a:rPr lang="ja-JP" altLang="en-US">
                <a:solidFill>
                  <a:schemeClr val="tx1"/>
                </a:solidFill>
              </a:rPr>
              <a:t>、</a:t>
            </a:r>
            <a:r>
              <a:rPr lang="en-US" altLang="ja-JP" dirty="0">
                <a:solidFill>
                  <a:schemeClr val="tx1"/>
                </a:solidFill>
              </a:rPr>
              <a:t>1997)</a:t>
            </a:r>
            <a:r>
              <a:rPr lang="ja-JP" altLang="en-US">
                <a:solidFill>
                  <a:schemeClr val="tx1"/>
                </a:solidFill>
              </a:rPr>
              <a:t>。</a:t>
            </a: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Data Integration. It is an operation that combines data from different sources and provides users with a unified view of these data (</a:t>
            </a:r>
            <a:r>
              <a:rPr lang="en-US" altLang="ja-JP" dirty="0" err="1">
                <a:solidFill>
                  <a:schemeClr val="tx1"/>
                </a:solidFill>
              </a:rPr>
              <a:t>Lenzerini</a:t>
            </a:r>
            <a:r>
              <a:rPr lang="en-US" altLang="ja-JP" dirty="0">
                <a:solidFill>
                  <a:schemeClr val="tx1"/>
                </a:solidFill>
              </a:rPr>
              <a:t>, 2002). Data integration mainly consists of data source integration and semantic integration. The data source integration means the process of integrating different data sources into a common entity, and the semantic integration is the operation of semantic mismatch between different schemata (Koch, 2001).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solidFill>
                  <a:schemeClr val="tx1"/>
                </a:solidFill>
              </a:rPr>
              <a:t>データ統合。 これは、さまざまなソースからのデータを組み合わせて、これらのデータの統一されたビューをユーザーに提供する操作です </a:t>
            </a:r>
            <a:r>
              <a:rPr lang="en-US" altLang="ja-JP" dirty="0">
                <a:solidFill>
                  <a:schemeClr val="tx1"/>
                </a:solidFill>
              </a:rPr>
              <a:t>(</a:t>
            </a:r>
            <a:r>
              <a:rPr lang="en-US" altLang="ja-JP" dirty="0" err="1">
                <a:solidFill>
                  <a:schemeClr val="tx1"/>
                </a:solidFill>
              </a:rPr>
              <a:t>Lenzerini</a:t>
            </a:r>
            <a:r>
              <a:rPr lang="ja-JP" altLang="en-US">
                <a:solidFill>
                  <a:schemeClr val="tx1"/>
                </a:solidFill>
              </a:rPr>
              <a:t>、</a:t>
            </a:r>
            <a:r>
              <a:rPr lang="en-US" altLang="ja-JP" dirty="0">
                <a:solidFill>
                  <a:schemeClr val="tx1"/>
                </a:solidFill>
              </a:rPr>
              <a:t>2002)</a:t>
            </a:r>
            <a:r>
              <a:rPr lang="ja-JP" altLang="en-US">
                <a:solidFill>
                  <a:schemeClr val="tx1"/>
                </a:solidFill>
              </a:rPr>
              <a:t>。 データ統合は、主にデータソース統合とセマンティック統合で構成されます。 データ ソース統合は、異なるデータ ソースを共通のエンティティに統合するプロセスを意味し、意味統合は、異なるスキーマ間の意味不一致の操作です </a:t>
            </a:r>
            <a:r>
              <a:rPr lang="en-US" altLang="ja-JP" dirty="0">
                <a:solidFill>
                  <a:schemeClr val="tx1"/>
                </a:solidFill>
              </a:rPr>
              <a:t>(Koch</a:t>
            </a:r>
            <a:r>
              <a:rPr lang="ja-JP" altLang="en-US">
                <a:solidFill>
                  <a:schemeClr val="tx1"/>
                </a:solidFill>
              </a:rPr>
              <a:t>、</a:t>
            </a:r>
            <a:r>
              <a:rPr lang="en-US" altLang="ja-JP" dirty="0">
                <a:solidFill>
                  <a:schemeClr val="tx1"/>
                </a:solidFill>
              </a:rPr>
              <a:t>2001)</a:t>
            </a:r>
            <a:r>
              <a:rPr lang="ja-JP" altLang="en-US">
                <a:solidFill>
                  <a:schemeClr val="tx1"/>
                </a:solidFill>
              </a:rPr>
              <a:t>。</a:t>
            </a:r>
            <a:endParaRPr kumimoji="1" lang="ja-JP" altLang="en-US"/>
          </a:p>
          <a:p>
            <a:endParaRPr kumimoji="1" lang="ja-JP" altLang="en-US"/>
          </a:p>
        </p:txBody>
      </p:sp>
    </p:spTree>
    <p:extLst>
      <p:ext uri="{BB962C8B-B14F-4D97-AF65-F5344CB8AC3E}">
        <p14:creationId xmlns:p14="http://schemas.microsoft.com/office/powerpoint/2010/main" val="586687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lvl="0"/>
            <a:r>
              <a:rPr kumimoji="1" lang="en-US" altLang="ja-JP" sz="1200" kern="1200" dirty="0">
                <a:solidFill>
                  <a:schemeClr val="tx1"/>
                </a:solidFill>
                <a:effectLst/>
                <a:latin typeface="+mn-lt"/>
                <a:ea typeface="+mn-ea"/>
                <a:cs typeface="+mn-cs"/>
              </a:rPr>
              <a:t>Data cleansing. </a:t>
            </a:r>
          </a:p>
          <a:p>
            <a:r>
              <a:rPr lang="ja-JP" altLang="en-US" sz="1200" dirty="0"/>
              <a:t>クリーニング：</a:t>
            </a:r>
            <a:endParaRPr lang="en-US" altLang="ja-JP" sz="1200" dirty="0"/>
          </a:p>
          <a:p>
            <a:r>
              <a:rPr lang="ja-JP" altLang="en-US" sz="1200" dirty="0"/>
              <a:t>古いデータや、不要な情報、重複しているデータを取り除き、形式を揃えて掃除（クリーニング）すること</a:t>
            </a:r>
            <a:endParaRPr lang="en-US" altLang="ja-JP" sz="1200" dirty="0"/>
          </a:p>
          <a:p>
            <a:endParaRPr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正規化：</a:t>
            </a:r>
            <a:r>
              <a:rPr kumimoji="1" lang="en-US" altLang="ja-JP" sz="1200" kern="1200" dirty="0">
                <a:solidFill>
                  <a:schemeClr val="tx1"/>
                </a:solidFill>
                <a:effectLst/>
                <a:latin typeface="+mn-lt"/>
                <a:ea typeface="+mn-ea"/>
                <a:cs typeface="+mn-cs"/>
              </a:rPr>
              <a:t>Database normalization.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学習モデルを構築する前に前処理としてデータを正規化する必要がある。</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データに対して何らかの計算を行い、全てのデータが</a:t>
            </a:r>
            <a:r>
              <a:rPr kumimoji="1" lang="en-US" altLang="ja-JP" sz="1200" b="0" i="0" kern="1200" dirty="0">
                <a:solidFill>
                  <a:schemeClr val="tx1"/>
                </a:solidFill>
                <a:effectLst/>
                <a:latin typeface="+mn-lt"/>
                <a:ea typeface="+mn-ea"/>
                <a:cs typeface="+mn-cs"/>
              </a:rPr>
              <a:t>0</a:t>
            </a:r>
            <a:r>
              <a:rPr kumimoji="1" lang="ja-JP" altLang="en-US" sz="1200" b="0" i="0" kern="1200" dirty="0">
                <a:solidFill>
                  <a:schemeClr val="tx1"/>
                </a:solidFill>
                <a:effectLst/>
                <a:latin typeface="+mn-lt"/>
                <a:ea typeface="+mn-ea"/>
                <a:cs typeface="+mn-cs"/>
              </a:rPr>
              <a:t>～</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の間の大きさにすること</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r>
              <a:rPr kumimoji="1" lang="ja-JP" altLang="en-US" sz="1200" b="1" i="0" kern="1200" dirty="0">
                <a:solidFill>
                  <a:schemeClr val="tx1"/>
                </a:solidFill>
                <a:effectLst/>
                <a:latin typeface="+mn-lt"/>
                <a:ea typeface="+mn-ea"/>
                <a:cs typeface="+mn-cs"/>
              </a:rPr>
              <a:t>データ</a:t>
            </a:r>
            <a:r>
              <a:rPr kumimoji="1" lang="ja-JP" altLang="en-US" sz="1200" b="0" i="0" kern="1200" dirty="0">
                <a:solidFill>
                  <a:schemeClr val="tx1"/>
                </a:solidFill>
                <a:effectLst/>
                <a:latin typeface="+mn-lt"/>
                <a:ea typeface="+mn-ea"/>
                <a:cs typeface="+mn-cs"/>
              </a:rPr>
              <a:t>等々を一定のルール（規則）に基づいて変形し、利用しやすくすること</a:t>
            </a:r>
            <a:endParaRPr lang="ja-JP" altLang="en-US" sz="1200" dirty="0"/>
          </a:p>
          <a:p>
            <a:endParaRPr lang="en-US" altLang="ja-JP" sz="1200" dirty="0"/>
          </a:p>
          <a:p>
            <a:r>
              <a:rPr lang="ja-JP" altLang="en-US" b="1" dirty="0">
                <a:solidFill>
                  <a:srgbClr val="53575A"/>
                </a:solidFill>
                <a:latin typeface="Helvetica" pitchFamily="2" charset="0"/>
              </a:rPr>
              <a:t>デジタルトランスフォーメーション</a:t>
            </a:r>
            <a:r>
              <a:rPr kumimoji="1" lang="en-US" altLang="ja-JP" sz="1200" kern="1200" dirty="0">
                <a:solidFill>
                  <a:schemeClr val="tx1"/>
                </a:solidFill>
                <a:effectLst/>
                <a:latin typeface="+mn-lt"/>
                <a:ea typeface="+mn-ea"/>
                <a:cs typeface="+mn-cs"/>
              </a:rPr>
              <a:t>Data transformation. </a:t>
            </a:r>
          </a:p>
          <a:p>
            <a:r>
              <a:rPr kumimoji="1" lang="ja-JP" altLang="en-US" sz="1200" kern="1200" dirty="0">
                <a:solidFill>
                  <a:schemeClr val="tx1"/>
                </a:solidFill>
                <a:effectLst/>
                <a:latin typeface="+mn-lt"/>
                <a:ea typeface="+mn-ea"/>
                <a:cs typeface="+mn-cs"/>
              </a:rPr>
              <a:t>データを理解し、学習分析可能な形に変換する</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r>
              <a:rPr lang="ja-JP" altLang="en-US" sz="1200" dirty="0"/>
              <a:t>欠損値の補完</a:t>
            </a:r>
            <a:endParaRPr lang="en-US" altLang="ja-JP" sz="1200" dirty="0"/>
          </a:p>
          <a:p>
            <a:r>
              <a:rPr lang="ja-JP" altLang="en-US" sz="1200" dirty="0"/>
              <a:t>欠損値 を推定された値に置き換える。</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統合</a:t>
            </a:r>
            <a:endParaRPr lang="en-US" altLang="ja-JP" sz="1200" dirty="0"/>
          </a:p>
          <a:p>
            <a:r>
              <a:rPr kumimoji="1" lang="ja-JP" altLang="en-US" sz="1200" b="0" i="0" kern="1200" dirty="0">
                <a:solidFill>
                  <a:schemeClr val="tx1"/>
                </a:solidFill>
                <a:effectLst/>
                <a:latin typeface="+mn-lt"/>
                <a:ea typeface="+mn-ea"/>
                <a:cs typeface="+mn-cs"/>
              </a:rPr>
              <a:t>複数の異なるソースからのデータを一元化して、</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ユーザーがデータを活用できるようにし、</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データの価値を高めるプロセスです</a:t>
            </a:r>
            <a:endParaRPr kumimoji="1" lang="en-US" altLang="ja-JP" sz="1200" b="0" i="0" kern="1200" dirty="0">
              <a:solidFill>
                <a:schemeClr val="tx1"/>
              </a:solidFill>
              <a:effectLst/>
              <a:latin typeface="+mn-lt"/>
              <a:ea typeface="+mn-ea"/>
              <a:cs typeface="+mn-cs"/>
            </a:endParaRPr>
          </a:p>
          <a:p>
            <a:endParaRPr kumimoji="1" lang="en-US" altLang="ja-JP" dirty="0"/>
          </a:p>
          <a:p>
            <a:r>
              <a:rPr lang="ja-JP" altLang="en-US" sz="1200" dirty="0"/>
              <a:t>ノイズの検出</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kern="1200" dirty="0">
                <a:solidFill>
                  <a:schemeClr val="tx1"/>
                </a:solidFill>
                <a:effectLst/>
                <a:latin typeface="+mn-lt"/>
                <a:ea typeface="+mn-ea"/>
                <a:cs typeface="+mn-cs"/>
              </a:rPr>
              <a:t>データの平滑化はデータ内の不要なノイズや動作を排除する</a:t>
            </a:r>
            <a:endParaRPr kumimoji="1" lang="en-US" altLang="ja-JP" sz="1200" b="0" i="0" kern="1200" dirty="0">
              <a:solidFill>
                <a:schemeClr val="tx1"/>
              </a:solidFill>
              <a:effectLst/>
              <a:latin typeface="+mn-lt"/>
              <a:ea typeface="+mn-ea"/>
              <a:cs typeface="+mn-cs"/>
            </a:endParaRPr>
          </a:p>
          <a:p>
            <a:endParaRPr kumimoji="1" lang="en-US" altLang="ja-JP" dirty="0"/>
          </a:p>
          <a:p>
            <a:endParaRPr kumimoji="1" lang="en-US" altLang="ja-JP" dirty="0"/>
          </a:p>
          <a:p>
            <a:endParaRPr kumimoji="1" lang="en-US" altLang="ja-JP" dirty="0"/>
          </a:p>
          <a:p>
            <a:r>
              <a:rPr kumimoji="1" lang="en-US" altLang="ja-JP" dirty="0"/>
              <a:t>Data cleaning </a:t>
            </a:r>
          </a:p>
          <a:p>
            <a:r>
              <a:rPr kumimoji="1" lang="en-US" altLang="ja-JP" dirty="0"/>
              <a:t>Data normalization </a:t>
            </a:r>
            <a:r>
              <a:rPr kumimoji="1" lang="ja-JP" altLang="en-US" dirty="0"/>
              <a:t>正規化</a:t>
            </a:r>
            <a:endParaRPr kumimoji="1" lang="en-US" altLang="ja-JP" dirty="0"/>
          </a:p>
          <a:p>
            <a:r>
              <a:rPr kumimoji="1" lang="en-US" altLang="ja-JP" dirty="0"/>
              <a:t>Data transformation</a:t>
            </a:r>
            <a:r>
              <a:rPr kumimoji="1" lang="en-US" altLang="ja-JP" baseline="0" dirty="0"/>
              <a:t> </a:t>
            </a:r>
            <a:r>
              <a:rPr kumimoji="1" lang="ja-JP" altLang="en-US" baseline="0" dirty="0"/>
              <a:t>データ変換</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missing values imputation</a:t>
            </a:r>
            <a:r>
              <a:rPr kumimoji="1" lang="ja-JP" altLang="en-US" dirty="0"/>
              <a:t>　　</a:t>
            </a:r>
            <a:r>
              <a:rPr kumimoji="1" lang="ja-JP" altLang="en-US" sz="1200" b="0" i="0" u="none" strike="noStrike" kern="1200" dirty="0">
                <a:solidFill>
                  <a:schemeClr val="tx1"/>
                </a:solidFill>
                <a:effectLst/>
                <a:latin typeface="+mn-lt"/>
                <a:ea typeface="+mn-ea"/>
                <a:cs typeface="+mn-cs"/>
              </a:rPr>
              <a:t>欠損値補完</a:t>
            </a:r>
            <a:endParaRPr kumimoji="1" lang="en-US" altLang="ja-JP"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dirty="0">
                <a:solidFill>
                  <a:schemeClr val="tx1"/>
                </a:solidFill>
                <a:effectLst/>
                <a:latin typeface="+mn-lt"/>
                <a:ea typeface="+mn-ea"/>
                <a:cs typeface="+mn-cs"/>
              </a:rPr>
              <a:t>Data integration</a:t>
            </a:r>
            <a:r>
              <a:rPr kumimoji="1" lang="ja-JP" altLang="en-US" sz="1200" b="0" i="0" u="none" strike="noStrike" kern="1200" dirty="0">
                <a:solidFill>
                  <a:schemeClr val="tx1"/>
                </a:solidFill>
                <a:effectLst/>
                <a:latin typeface="+mn-lt"/>
                <a:ea typeface="+mn-ea"/>
                <a:cs typeface="+mn-cs"/>
              </a:rPr>
              <a:t>統合</a:t>
            </a:r>
            <a:endParaRPr kumimoji="1" lang="en-US" altLang="ja-JP" sz="1200" b="0" i="0" u="none" strike="noStrike" kern="1200" dirty="0">
              <a:solidFill>
                <a:schemeClr val="tx1"/>
              </a:solidFill>
              <a:effectLst/>
              <a:latin typeface="+mn-lt"/>
              <a:ea typeface="+mn-ea"/>
              <a:cs typeface="+mn-cs"/>
            </a:endParaRPr>
          </a:p>
          <a:p>
            <a:r>
              <a:rPr kumimoji="1" lang="en-US" altLang="ja-JP" sz="1200" b="0" i="0" u="none" strike="noStrike" kern="1200" dirty="0">
                <a:solidFill>
                  <a:schemeClr val="tx1"/>
                </a:solidFill>
                <a:effectLst/>
                <a:latin typeface="+mn-lt"/>
                <a:ea typeface="+mn-ea"/>
                <a:cs typeface="+mn-cs"/>
              </a:rPr>
              <a:t>noise identification </a:t>
            </a:r>
            <a:r>
              <a:rPr kumimoji="1" lang="ja-JP" altLang="en-US" sz="1200" b="0" i="0" u="none" strike="noStrike" kern="1200" dirty="0">
                <a:solidFill>
                  <a:schemeClr val="tx1"/>
                </a:solidFill>
                <a:effectLst/>
                <a:latin typeface="+mn-lt"/>
                <a:ea typeface="+mn-ea"/>
                <a:cs typeface="+mn-cs"/>
              </a:rPr>
              <a:t>ノイズ識別</a:t>
            </a:r>
            <a:endParaRPr kumimoji="1" lang="en-US" altLang="ja-JP" sz="1200" b="0" i="0" u="none" strike="noStrike" kern="1200" dirty="0">
              <a:solidFill>
                <a:schemeClr val="tx1"/>
              </a:solidFill>
              <a:effectLst/>
              <a:latin typeface="+mn-lt"/>
              <a:ea typeface="+mn-ea"/>
              <a:cs typeface="+mn-cs"/>
            </a:endParaRPr>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13DC1E7F-F38F-4965-A998-DF9E35733A0C}" type="slidenum">
              <a:rPr kumimoji="1" lang="ja-JP" altLang="en-US" smtClean="0"/>
              <a:t>34</a:t>
            </a:fld>
            <a:endParaRPr kumimoji="1" lang="ja-JP" altLang="en-US" dirty="0"/>
          </a:p>
        </p:txBody>
      </p:sp>
    </p:spTree>
    <p:extLst>
      <p:ext uri="{BB962C8B-B14F-4D97-AF65-F5344CB8AC3E}">
        <p14:creationId xmlns:p14="http://schemas.microsoft.com/office/powerpoint/2010/main" val="1036683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According to the analysis goals</a:t>
            </a:r>
            <a:r>
              <a:rPr kumimoji="1" lang="en-US" altLang="ja-JP" sz="1200" kern="1200" baseline="0" dirty="0">
                <a:solidFill>
                  <a:schemeClr val="tx1"/>
                </a:solidFill>
                <a:effectLst/>
                <a:latin typeface="+mn-lt"/>
                <a:ea typeface="+mn-ea"/>
                <a:cs typeface="+mn-cs"/>
              </a:rPr>
              <a:t>, LA can be divided into 3 categories:</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prediction, structure discovery, and relationship mining</a:t>
            </a:r>
          </a:p>
          <a:p>
            <a:endParaRPr kumimoji="1" lang="en-US" altLang="ja-JP" sz="1200" kern="1200" dirty="0">
              <a:solidFill>
                <a:schemeClr val="tx1"/>
              </a:solidFill>
              <a:effectLst/>
              <a:latin typeface="+mn-lt"/>
              <a:ea typeface="+mn-ea"/>
              <a:cs typeface="+mn-cs"/>
            </a:endParaRPr>
          </a:p>
          <a:p>
            <a:r>
              <a:rPr lang="en-US" altLang="ja-JP" dirty="0"/>
              <a:t>● Prediction </a:t>
            </a:r>
            <a:r>
              <a:rPr lang="ja-JP" altLang="en-US" dirty="0"/>
              <a:t>　予測</a:t>
            </a:r>
            <a:endParaRPr lang="ja-JP" altLang="ja-JP" dirty="0"/>
          </a:p>
          <a:p>
            <a:r>
              <a:rPr lang="en-US" altLang="ja-JP" dirty="0"/>
              <a:t>●Structure Discovery</a:t>
            </a:r>
            <a:r>
              <a:rPr lang="ja-JP" altLang="en-US" dirty="0"/>
              <a:t>　構造の発見</a:t>
            </a:r>
            <a:endParaRPr lang="ja-JP" altLang="ja-JP" dirty="0"/>
          </a:p>
          <a:p>
            <a:r>
              <a:rPr lang="en-US" altLang="ja-JP" dirty="0"/>
              <a:t>●Relationship mining</a:t>
            </a:r>
            <a:r>
              <a:rPr lang="ja-JP" altLang="en-US" dirty="0"/>
              <a:t>　関係発見</a:t>
            </a:r>
            <a:endParaRPr lang="ja-JP" altLang="ja-JP" dirty="0"/>
          </a:p>
          <a:p>
            <a:endParaRPr kumimoji="1" lang="en-US" altLang="ja-JP" dirty="0"/>
          </a:p>
          <a:p>
            <a:r>
              <a:rPr kumimoji="1" lang="en-US" altLang="ja-JP" dirty="0"/>
              <a:t>----------------</a:t>
            </a:r>
          </a:p>
          <a:p>
            <a:endParaRPr kumimoji="1" lang="en-US" altLang="ja-JP" dirty="0"/>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The data analysis is an operation, which is guided by certain research purposes, such as prediction, structure discovery, and relationship mining (Yin &amp; Hwang, 2018). In contrast to the limited number of existing analytical methods and algorithms, the amount of analytic data has been increasing. For example, text data feature sparse, fuzzy and multidimensional, as a result, it not only needs more scalable algorithms (Hashem et al., 2015) but also puts forward higher requirements for more secure critical infrastructures and more reliable and robust systems (Chen, Xu, &amp; Mahalingam et al., 2016). Although scalable analytic algorithms already exist, challenges still remain. Moreover, the large-scale longitudinal data set, which collected from the same sample at different points in time, has the potential to reduce data accuracy (Weber &amp; Nguyen, 2015). Meantime, each particular educational problem has its own specific objectives, however, existing analytical methods and techniques cannot be directly applied to data analysis (Romero &amp; Ventura, 2013). In addition to the ongoing challenge of matching data sets to algorithms, there may be reinforced some bias in data analysis. In other word, assumptions about class, gender, race, humans, and society are implicitly coded into algorithms (</a:t>
            </a:r>
            <a:r>
              <a:rPr lang="en-US" altLang="ja-JP" sz="1800" kern="0" spc="75" dirty="0">
                <a:effectLst/>
                <a:latin typeface="Times New Roman" panose="02020603050405020304" pitchFamily="18" charset="0"/>
                <a:ea typeface="DengXian" panose="02010600030101010101" pitchFamily="2" charset="-122"/>
                <a:cs typeface="Times New Roman" panose="02020603050405020304" pitchFamily="18" charset="0"/>
              </a:rPr>
              <a:t>Wilson et al.,2017</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The data analysis methods are divided into eleven methods according to three categories: prediction, structure discovery, and relationship mining (Yin &amp; Hwang, 2018), as shown in table 2.</a:t>
            </a:r>
          </a:p>
          <a:p>
            <a:pPr algn="just"/>
            <a:endPar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データ分析は、予測、構造発見、関係マイニングなどの特定の研究目的によって導かれる操作です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(Yin &amp; Hwang, 2018)</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 既存の分析手法やアルゴリズムの数は限られているのに対し、分析データは増加の一途をたどっています。 たとえば、テキスト データはまばらでファジーで多次元であるため、よりスケーラブルなアルゴリズムが必要になるだけでなく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(Hashem et al., 2015)</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より安全な重要インフラストラクチャとより信頼性が高く堅牢なシステムに対するより高い要件も提示されます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(Chen </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Xu</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&amp; Mahalingam et al.</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2016)</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 スケーラブルな分析アルゴリズムはすでに存在しますが、課題はまだ残っています。 さらに、異なる時点で同じサンプルから収集された大規模な長期データセットは、データの精度を低下させる可能性があります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(Weber &amp; Nguyen, 2015)</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 一方、特定の教育問題にはそれぞれ固有の目的がありますが、既存の分析方法や技術をデータ分析に直接適用することはできません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(Romero &amp; Ventura, 2013)</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 データセットをアルゴリズムに一致させるという継続的な課題に加えて、データ分析の偏りが強まる可能性があります。 言い換えれば、階級、性別、人種、人間、および社会に関する仮定は、暗黙のうちにアルゴリズムにコード化されています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(Wilson et al.,2017)</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表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2 </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に示すように、データ分析方法は、予測、構造発見、関係マイニング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(Yin &amp; Hwang, 2018) </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の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3 </a:t>
            </a:r>
            <a:r>
              <a:rPr lang="ja-JP" altLang="en-US" sz="1800" kern="100" dirty="0" err="1">
                <a:effectLst/>
                <a:latin typeface="DengXian" panose="02010600030101010101" pitchFamily="2" charset="-122"/>
                <a:ea typeface="DengXian" panose="02010600030101010101" pitchFamily="2" charset="-122"/>
                <a:cs typeface="Times New Roman" panose="02020603050405020304" pitchFamily="18" charset="0"/>
              </a:rPr>
              <a:t>つの</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カテゴリに応じて </a:t>
            </a:r>
            <a:r>
              <a:rPr lang="en-US" altLang="ja-JP" sz="1800" kern="100" dirty="0">
                <a:effectLst/>
                <a:latin typeface="DengXian" panose="02010600030101010101" pitchFamily="2" charset="-122"/>
                <a:ea typeface="DengXian" panose="02010600030101010101" pitchFamily="2" charset="-122"/>
                <a:cs typeface="Times New Roman" panose="02020603050405020304" pitchFamily="18" charset="0"/>
              </a:rPr>
              <a:t>11 </a:t>
            </a:r>
            <a:r>
              <a:rPr lang="ja-JP" altLang="en-US" sz="1800" kern="100" dirty="0">
                <a:effectLst/>
                <a:latin typeface="DengXian" panose="02010600030101010101" pitchFamily="2" charset="-122"/>
                <a:ea typeface="DengXian" panose="02010600030101010101" pitchFamily="2" charset="-122"/>
                <a:cs typeface="Times New Roman" panose="02020603050405020304" pitchFamily="18" charset="0"/>
              </a:rPr>
              <a:t>の方法に分類されます。</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13DC1E7F-F38F-4965-A998-DF9E35733A0C}" type="slidenum">
              <a:rPr kumimoji="1" lang="ja-JP" altLang="en-US" smtClean="0"/>
              <a:t>35</a:t>
            </a:fld>
            <a:endParaRPr kumimoji="1" lang="ja-JP" altLang="en-US" dirty="0"/>
          </a:p>
        </p:txBody>
      </p:sp>
    </p:spTree>
    <p:extLst>
      <p:ext uri="{BB962C8B-B14F-4D97-AF65-F5344CB8AC3E}">
        <p14:creationId xmlns:p14="http://schemas.microsoft.com/office/powerpoint/2010/main" val="1937493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Prediction. We usually use a set of data to predict students’ future learning behavior or learning outcomes. For example, prediction can help to know who might fail a class; if a student spent the last half hour working in an online learning environment, through the learning log of the last half hour, prediction can help to know whether he mastered the skill to solve the next problem. There are many prediction analysis methods such as Classification, Regression, and Latent Knowledge Estimation. </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Structure Discovery. “Structure discovery attempts to find structure, patterns, and data points in a set of data without any ground truth or a priori idea of what should be found” (Baker &amp;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Inventado</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2014). Clustering, Factor Analysis, Knowledge Inference, and Network Analysis are common analysis methods of structure discovery.</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Relationship Mining. It involves discovering relationships between variables in a dataset, these relationships are seen as rules of data for later use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Bousbia</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&amp;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Belamri</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2014). There are many Relationship Mining methods such as “Association rule mining,” “Correlation mining,” “Sequential pattern mining,” and “Causal data mining.”</a:t>
            </a:r>
            <a:endParaRPr lang="ja-JP" altLang="ja-JP" sz="1800" kern="100" dirty="0">
              <a:effectLst/>
              <a:latin typeface="DengXian" panose="02010600030101010101" pitchFamily="2" charset="-122"/>
              <a:ea typeface="DengXian" panose="02010600030101010101" pitchFamily="2" charset="-122"/>
              <a:cs typeface="Times New Roman" panose="02020603050405020304" pitchFamily="18" charset="0"/>
            </a:endParaRPr>
          </a:p>
          <a:p>
            <a:r>
              <a:rPr kumimoji="1" lang="ja-JP" altLang="en-US" dirty="0"/>
              <a:t>予測。 通常、一連のデータを使用して、学生の将来の学習行動や学習成果を予測します。 たとえば、予測は、誰がクラスに失敗する可能性があるかを知るのに役立ちます。 学生が最後の </a:t>
            </a:r>
            <a:r>
              <a:rPr kumimoji="1" lang="en-US" altLang="ja-JP" dirty="0"/>
              <a:t>30 </a:t>
            </a:r>
            <a:r>
              <a:rPr kumimoji="1" lang="ja-JP" altLang="en-US" dirty="0"/>
              <a:t>分間をオンライン学習環境で過ごした場合、最後の </a:t>
            </a:r>
            <a:r>
              <a:rPr kumimoji="1" lang="en-US" altLang="ja-JP" dirty="0"/>
              <a:t>30 </a:t>
            </a:r>
            <a:r>
              <a:rPr kumimoji="1" lang="ja-JP" altLang="en-US" dirty="0"/>
              <a:t>分間の学習ログを通じて、予測は、次の問題を解決するスキルを習得したかどうかを知るのに役立ちます。 分類、回帰、潜在知識推定など、多くの予測分析手法があります。構造発見。 「構造発見は、データ セット内の構造、パターン、およびデータ ポイントを見つけようとしますが、何が見つかるかについての根拠やアプリオリなアイデアはありません」</a:t>
            </a:r>
            <a:r>
              <a:rPr kumimoji="1" lang="en-US" altLang="ja-JP" dirty="0"/>
              <a:t>(Baker &amp; </a:t>
            </a:r>
            <a:r>
              <a:rPr kumimoji="1" lang="en-US" altLang="ja-JP" dirty="0" err="1"/>
              <a:t>Inventado</a:t>
            </a:r>
            <a:r>
              <a:rPr kumimoji="1" lang="ja-JP" altLang="en-US" dirty="0" err="1"/>
              <a:t>、</a:t>
            </a:r>
            <a:r>
              <a:rPr kumimoji="1" lang="en-US" altLang="ja-JP" dirty="0"/>
              <a:t>2014 </a:t>
            </a:r>
            <a:r>
              <a:rPr kumimoji="1" lang="ja-JP" altLang="en-US" dirty="0"/>
              <a:t>年</a:t>
            </a:r>
            <a:r>
              <a:rPr kumimoji="1" lang="en-US" altLang="ja-JP" dirty="0"/>
              <a:t>)</a:t>
            </a:r>
            <a:r>
              <a:rPr kumimoji="1" lang="ja-JP" altLang="en-US" dirty="0" err="1"/>
              <a:t>。</a:t>
            </a:r>
            <a:r>
              <a:rPr kumimoji="1" lang="ja-JP" altLang="en-US" dirty="0"/>
              <a:t> クラスタリング、因子分析、知識推論、およびネットワーク分析は、構造発見の一般的な分析方法です。関係マイニング。 これには、データセット内の変数間の関係を発見することが含まれます。これらの関係は、後で使用するためのデータのルールと見なされます </a:t>
            </a:r>
            <a:r>
              <a:rPr kumimoji="1" lang="en-US" altLang="ja-JP" dirty="0"/>
              <a:t>(</a:t>
            </a:r>
            <a:r>
              <a:rPr kumimoji="1" lang="en-US" altLang="ja-JP" dirty="0" err="1"/>
              <a:t>Bousbia</a:t>
            </a:r>
            <a:r>
              <a:rPr kumimoji="1" lang="en-US" altLang="ja-JP" dirty="0"/>
              <a:t> &amp; </a:t>
            </a:r>
            <a:r>
              <a:rPr kumimoji="1" lang="en-US" altLang="ja-JP" dirty="0" err="1"/>
              <a:t>Belamri</a:t>
            </a:r>
            <a:r>
              <a:rPr kumimoji="1" lang="en-US" altLang="ja-JP" dirty="0"/>
              <a:t>, 2014)</a:t>
            </a:r>
            <a:r>
              <a:rPr kumimoji="1" lang="ja-JP" altLang="en-US" dirty="0" err="1"/>
              <a:t>。</a:t>
            </a:r>
            <a:r>
              <a:rPr kumimoji="1" lang="ja-JP" altLang="en-US" dirty="0"/>
              <a:t> リレーションシップマイニングの手法には、「連想ルールマイニング」「相関マイニング」「逐次パターンマイニング」「因果データマイニング」などがあります。</a:t>
            </a:r>
          </a:p>
        </p:txBody>
      </p:sp>
    </p:spTree>
    <p:extLst>
      <p:ext uri="{BB962C8B-B14F-4D97-AF65-F5344CB8AC3E}">
        <p14:creationId xmlns:p14="http://schemas.microsoft.com/office/powerpoint/2010/main" val="1744262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Confirmation is a term in philosophy of science, which is defined as the effect of evidence on the hypothesis (Greco,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Słowiński</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&amp;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Szczęch</a:t>
            </a:r>
            <a:r>
              <a:rPr lang="en-US" altLang="ja-JP"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2016).</a:t>
            </a:r>
            <a:r>
              <a:rPr lang="en-US" altLang="ja-JP" sz="18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Here we define result confirmation as the analysis of the cause of the occurrence of behavior or strategies, which are obtained by learning analytics.</a:t>
            </a:r>
            <a:r>
              <a:rPr lang="en-US" altLang="ja-JP" sz="1800" b="1" kern="100" dirty="0">
                <a:effectLst/>
                <a:latin typeface="Times New Roman" panose="02020603050405020304" pitchFamily="18" charset="0"/>
                <a:ea typeface="DengXian" panose="02010600030101010101" pitchFamily="2" charset="-122"/>
                <a:cs typeface="Times New Roman" panose="02020603050405020304" pitchFamily="18" charset="0"/>
              </a:rPr>
              <a:t> </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The purpose of result confirmation is twofold: the first is the analysis algorithm confirmation, and it is based on the probabilistic theory to infer the accuracy of the analysis results, whose evaluation metrics such as support, confidence, correlation, and lift (Greco,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Słowiński</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&amp;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Szczęch</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2016). With this help, it can be inferred to what extent the correct analysis result has been obtained, to complete the confirmation of the analysis result; the second is the analysis results confirmation. Generally, it is carried out using a pragmatic, mixed-methods approach (Phillips, 2006), and the analytical results are confirmed through self-reports, questionnaires, interviews, cases, observations.</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The result confirmation was designed to provide an explanation of the reasons behind the results. For example, the video click rate or duration is collected to predict future academic performance and dropout rates. If the analysis results are applied directly without confirmation, the positive effect of the results on practice is not guaranteed. Especially, solely relying on the click rate or duration is an analysis indicator, which is not causally related to academic performance, but only correlated. It has been proven that only using the learning engagement to predict academic performance fails to accurately identify which student is at risk of dropping out. In fact, students, who usually considered as the potential of giving up, are not equal to dropping out. However, the low engagement level has little to do with learning itself, and it may be related to the bad time management (</a:t>
            </a:r>
            <a:r>
              <a:rPr lang="en-US" altLang="ja-JP" sz="1800" kern="100" dirty="0" err="1">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Gourlay</a:t>
            </a:r>
            <a:r>
              <a:rPr lang="en-US" altLang="ja-JP"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 2017</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So, the real reasons behind these behavior results cannot be accurately discovered without confirmation, so that it gives rise to the fuzzy specific guidance for stakeholders in the education institutions.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游明朝" panose="02020400000000000000" pitchFamily="18" charset="-128"/>
                <a:cs typeface="Times New Roman" panose="02020603050405020304" pitchFamily="18" charset="0"/>
              </a:rPr>
              <a:t>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This study reviewed previous findings on the learning analytics frameworks, and found that there is lack of a step of results confirmation among them. To address the problems of confirming the analysis results, four representative research papers were identified about how to conduct a study to confirm the analysis results: “An evaluation of student learning in a web-supported unit on plant diversity” (Phillips,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Baudains</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&amp; Van Keulen, 2002), “Learning analytics and study behavior: A pilot study” (Phillips, 2006), “Making sense of audit trail data” (Kennedy &amp; Terry, 2004), “Building a Sequential Learning Behavioral Framework based on Digital Books Learning” (Li &amp; Yin et al., 2018). Based on the specific confirmation methods presented in the four papers, this study summarizes them into three categories mixed confirmation, comparative confirmation, and phased confirmation.</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Mixed confirmation. This is a method of confirming the analysis results through a combination of quantitative and qualitative studies. It not only includes using evaluation metrics of analysis algorithm, but also contain some qualitative methods like documentation, staff interviews, observation of students in laboratory classes, and a student survey (Phillips,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Bautains</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&amp; Van Keulen, 2002).</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Comparative confirmation. There are two confirmation dimensions of the comparative confirmation method. The first one is the time dimension. The comparison of the similarities and differences is used to discover the changing laws, by means of collecting the data generated from the study subjects in different periods. Data collection intervals are chosen, based on semesters or school years. The second is the spatial dimension. For example, students learning behavior data from different schools are comparatively analyzed for results confirmation. (Phillips, 2006).</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a:buFont typeface="Symbol" pitchFamily="2" charset="2"/>
              <a:buChar char=""/>
            </a:pP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Phased confirmation. The results confirmation is finished through two analytic stages. The statistical analysis is usually adopted in the first stage. If the variables of interest had occurred, or the analysis results had abnormal values, then would move to the second stage. The focuses on interesting variables or abnormal values will be analyzed again. The confirming method includes interviews and questionnaires (Kennedy &amp; Terry, 2004; Li &amp; Yin et al., 2018).</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In the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ReColBA</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based case study, we identify the repetitive learning behavior patterns, such as, “After adding HIGHLIGHT, deleted the HIGHLIGHT”, “After adding UNDERLINE, the students deleted the UNDERLINE”. However, it is difficult to understand the reason why behavior patterns happen. In the data analysis step, we can find some phenomenon (learning behavioral pattern), however, it is difficult to explore the reasons of the phenomenon. Therefore, it is need to conduct the step of result confirmation. In order to explore the reasons, a questionnaire system in the Moodle was used to interview the participants, who have repetitive learning behavior patterns in the e-book system. The questionnaire system was shown in figure 4.</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The participants were interviewed to answer the questions that match their own behavior. Such as, why did you adopt “After adding HIGHLIGHT, and then deleted the HIGHLIGHT ”, why did you adopt “After adding UNDERLINE, and then deleted the UNDERLINE”. The sample of partial answer contents are shown as table 3.</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After the interview, it was confirmed that it was difficult for some students to identify which were the keywords during reading. Other students often read repeatedly to understand the main idea of the papers because they had difficulty in finding the most important content by the interview. It was concluded that the repetitive operation of markers happened, because they could not correctly identify the learning emphasis. In addition, the making method like underline and highlight is beneficial for students to mark the important content, and these choices are mainly related to personal interests.</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ja-JP" altLang="en-US"/>
          </a:p>
        </p:txBody>
      </p:sp>
    </p:spTree>
    <p:extLst>
      <p:ext uri="{BB962C8B-B14F-4D97-AF65-F5344CB8AC3E}">
        <p14:creationId xmlns:p14="http://schemas.microsoft.com/office/powerpoint/2010/main" val="3218120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After results confirmation, the researchers can apply the analysis results to the educational practice by monitoring, predicting, intervening, evaluating, personalizing, recommending, reflecting, and improving. This step is to trigger new meanings or to change the user’s perception of behavior.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Learning analytics, as an emerging area of education, is not yet fully familiar to higher education stakeholders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Scheffel</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et al., 2014). For teachers, the data analysis is considered as complicated or confused, because there are many quantitative indicators in the analysis results. As a result, it easily lets teachers have a psychological rejection of the application of the analysis results. The low level of visualization of the analysis results also increases the challenge (Clow, 2013). For students, privacy is a major concern in the analysis results application. For the administrators of educational institutions, the results application has a potential for some negative consequences. For example, the recommendation system may recommend to students those content they are already familiar with. It not only causes insularity and fragmentation of learning (Wilson et al., 2017), but also results in the overuse of a finite number of resources (Lee &amp; </a:t>
            </a:r>
            <a:r>
              <a:rPr lang="en-US" altLang="ja-JP" sz="1800" kern="100" dirty="0" err="1">
                <a:effectLst/>
                <a:latin typeface="Times New Roman" panose="02020603050405020304" pitchFamily="18" charset="0"/>
                <a:ea typeface="DengXian" panose="02010600030101010101" pitchFamily="2" charset="-122"/>
                <a:cs typeface="Times New Roman" panose="02020603050405020304" pitchFamily="18" charset="0"/>
              </a:rPr>
              <a:t>Hosanagar</a:t>
            </a:r>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2014). For course designers, there have been limited attention to pedagogy and technology-based learning analysis, so that, the analysis results cannot provide valuable guidance for pedagogical improvement (Leitner, Ebner, &amp; Ebner, 2019).</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sz="1800" kern="100" dirty="0">
                <a:effectLst/>
                <a:latin typeface="Times New Roman" panose="02020603050405020304" pitchFamily="18" charset="0"/>
                <a:ea typeface="DengXian" panose="02010600030101010101" pitchFamily="2" charset="-122"/>
                <a:cs typeface="Times New Roman" panose="02020603050405020304" pitchFamily="18" charset="0"/>
              </a:rPr>
              <a:t> </a:t>
            </a:r>
            <a:endParaRPr lang="ja-JP" altLang="ja-JP" sz="1800" kern="10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ja-JP" altLang="en-US"/>
          </a:p>
        </p:txBody>
      </p:sp>
    </p:spTree>
    <p:extLst>
      <p:ext uri="{BB962C8B-B14F-4D97-AF65-F5344CB8AC3E}">
        <p14:creationId xmlns:p14="http://schemas.microsoft.com/office/powerpoint/2010/main" val="2801705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23399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a:t>Human experience to digital process</a:t>
            </a:r>
            <a:endParaRPr kumimoji="1" lang="ja-JP" altLang="en-US" dirty="0"/>
          </a:p>
        </p:txBody>
      </p:sp>
    </p:spTree>
    <p:extLst>
      <p:ext uri="{BB962C8B-B14F-4D97-AF65-F5344CB8AC3E}">
        <p14:creationId xmlns:p14="http://schemas.microsoft.com/office/powerpoint/2010/main" val="309550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US" altLang="ja-JP" sz="1100" dirty="0"/>
              <a:t>the industrial revolution (</a:t>
            </a:r>
            <a:r>
              <a:rPr lang="ja-JP" altLang="en-US" sz="1100" dirty="0"/>
              <a:t>産業革命</a:t>
            </a:r>
            <a:r>
              <a:rPr lang="en-US" altLang="ja-JP" sz="1100" dirty="0"/>
              <a:t>)</a:t>
            </a:r>
            <a:r>
              <a:rPr lang="ja-JP" altLang="en-US" sz="1100" dirty="0"/>
              <a:t>　</a:t>
            </a:r>
            <a:r>
              <a:rPr lang="en-US" altLang="ja-JP" sz="1100" dirty="0"/>
              <a:t>inevitable</a:t>
            </a:r>
            <a:r>
              <a:rPr lang="ja-JP" altLang="en-US" sz="1100" dirty="0"/>
              <a:t>（</a:t>
            </a:r>
            <a:r>
              <a:rPr lang="ja-JP" altLang="en-US" sz="1100" b="1" i="0" u="none" strike="noStrike" cap="none" dirty="0">
                <a:solidFill>
                  <a:srgbClr val="000000"/>
                </a:solidFill>
                <a:effectLst/>
                <a:latin typeface="Arial"/>
                <a:ea typeface="Arial"/>
                <a:cs typeface="Arial"/>
                <a:sym typeface="Arial"/>
              </a:rPr>
              <a:t>避けられない</a:t>
            </a:r>
            <a:r>
              <a:rPr lang="ja-JP" altLang="en-US" sz="1100" dirty="0"/>
              <a:t>）</a:t>
            </a:r>
            <a:endParaRPr lang="en" altLang="ja-JP" sz="1100" b="1" dirty="0">
              <a:latin typeface="+mn-lt"/>
            </a:endParaRPr>
          </a:p>
          <a:p>
            <a:pPr marL="0" lvl="0" indent="0" algn="l" rtl="0">
              <a:spcBef>
                <a:spcPts val="600"/>
              </a:spcBef>
              <a:spcAft>
                <a:spcPts val="0"/>
              </a:spcAft>
              <a:buClr>
                <a:schemeClr val="dk1"/>
              </a:buClr>
              <a:buSzPts val="1100"/>
              <a:buFont typeface="Arial"/>
              <a:buNone/>
            </a:pPr>
            <a:endParaRPr lang="en" altLang="ja-JP" sz="1100" b="1" dirty="0">
              <a:latin typeface="+mn-lt"/>
            </a:endParaRPr>
          </a:p>
          <a:p>
            <a:pPr marL="0" lvl="0" indent="0" algn="l" rtl="0">
              <a:spcBef>
                <a:spcPts val="600"/>
              </a:spcBef>
              <a:spcAft>
                <a:spcPts val="0"/>
              </a:spcAft>
              <a:buClr>
                <a:schemeClr val="dk1"/>
              </a:buClr>
              <a:buSzPts val="1100"/>
              <a:buFont typeface="Arial"/>
              <a:buNone/>
            </a:pPr>
            <a:r>
              <a:rPr lang="en" altLang="ja-JP" sz="1100" b="1" dirty="0">
                <a:latin typeface="+mn-lt"/>
              </a:rPr>
              <a:t>We are heading for important change, it is Digital Transformation (DX).</a:t>
            </a:r>
          </a:p>
          <a:p>
            <a:pPr marL="0" lvl="0" indent="0" algn="l" rtl="0">
              <a:spcBef>
                <a:spcPts val="600"/>
              </a:spcBef>
              <a:spcAft>
                <a:spcPts val="0"/>
              </a:spcAft>
              <a:buClr>
                <a:schemeClr val="dk1"/>
              </a:buClr>
              <a:buSzPts val="1100"/>
              <a:buFont typeface="Arial"/>
              <a:buNone/>
            </a:pPr>
            <a:endParaRPr lang="en" altLang="ja-JP" sz="1100" b="1" dirty="0">
              <a:latin typeface="+mn-lt"/>
            </a:endParaRPr>
          </a:p>
          <a:p>
            <a:pPr marL="0" lvl="0" indent="0" algn="l" rtl="0">
              <a:spcBef>
                <a:spcPts val="600"/>
              </a:spcBef>
              <a:spcAft>
                <a:spcPts val="0"/>
              </a:spcAft>
              <a:buClr>
                <a:schemeClr val="dk1"/>
              </a:buClr>
              <a:buSzPts val="1100"/>
              <a:buFont typeface="Arial"/>
              <a:buNone/>
            </a:pPr>
            <a:endParaRPr lang="en" altLang="ja-JP" sz="1100" b="1" dirty="0">
              <a:latin typeface="+mn-lt"/>
            </a:endParaRPr>
          </a:p>
          <a:p>
            <a:pPr marL="0" lvl="0" indent="0" algn="l" rtl="0">
              <a:spcBef>
                <a:spcPts val="600"/>
              </a:spcBef>
              <a:spcAft>
                <a:spcPts val="0"/>
              </a:spcAft>
              <a:buClr>
                <a:schemeClr val="dk1"/>
              </a:buClr>
              <a:buSzPts val="1100"/>
              <a:buFont typeface="Arial"/>
              <a:buNone/>
            </a:pPr>
            <a:r>
              <a:rPr lang="en" altLang="ja-JP" sz="1100" b="1" dirty="0">
                <a:latin typeface="+mn-lt"/>
              </a:rPr>
              <a:t>DX is multifaceted change, it can be defined from many different aspects.</a:t>
            </a:r>
          </a:p>
          <a:p>
            <a:pPr marL="0" lvl="0" indent="0" algn="l" rtl="0">
              <a:spcBef>
                <a:spcPts val="600"/>
              </a:spcBef>
              <a:spcAft>
                <a:spcPts val="0"/>
              </a:spcAft>
              <a:buClr>
                <a:schemeClr val="dk1"/>
              </a:buClr>
              <a:buSzPts val="1100"/>
              <a:buFont typeface="Arial"/>
              <a:buNone/>
            </a:pPr>
            <a:endParaRPr lang="en" altLang="ja-JP" sz="1100" b="1" dirty="0">
              <a:latin typeface="+mn-lt"/>
            </a:endParaRPr>
          </a:p>
          <a:p>
            <a:pPr marL="0" lvl="0" indent="0" algn="l" rtl="0">
              <a:spcBef>
                <a:spcPts val="600"/>
              </a:spcBef>
              <a:spcAft>
                <a:spcPts val="0"/>
              </a:spcAft>
              <a:buClr>
                <a:schemeClr val="dk1"/>
              </a:buClr>
              <a:buSzPts val="1100"/>
              <a:buFont typeface="Arial"/>
              <a:buNone/>
            </a:pPr>
            <a:r>
              <a:rPr lang="en" altLang="ja-JP" sz="1100" b="1" dirty="0">
                <a:latin typeface="+mn-lt"/>
              </a:rPr>
              <a:t>It can be defined from data science side, it can be defined from business consulting field, it can be defined from the experience of business people.</a:t>
            </a:r>
          </a:p>
          <a:p>
            <a:pPr marL="0" lvl="0" indent="0" algn="l" rtl="0">
              <a:spcBef>
                <a:spcPts val="600"/>
              </a:spcBef>
              <a:spcAft>
                <a:spcPts val="0"/>
              </a:spcAft>
              <a:buClr>
                <a:schemeClr val="dk1"/>
              </a:buClr>
              <a:buSzPts val="1100"/>
              <a:buFont typeface="Arial"/>
              <a:buNone/>
            </a:pPr>
            <a:endParaRPr lang="en" altLang="ja-JP" sz="1100" b="1" dirty="0">
              <a:latin typeface="+mn-lt"/>
            </a:endParaRPr>
          </a:p>
          <a:p>
            <a:pPr marL="0" lvl="0" indent="0" algn="l" rtl="0">
              <a:spcBef>
                <a:spcPts val="600"/>
              </a:spcBef>
              <a:spcAft>
                <a:spcPts val="0"/>
              </a:spcAft>
              <a:buClr>
                <a:schemeClr val="dk1"/>
              </a:buClr>
              <a:buSzPts val="1100"/>
              <a:buFont typeface="Arial"/>
              <a:buNone/>
            </a:pPr>
            <a:endParaRPr lang="en" altLang="ja-JP" sz="1100" b="1" dirty="0">
              <a:latin typeface="+mn-lt"/>
            </a:endParaRPr>
          </a:p>
          <a:p>
            <a:pPr marL="0" lvl="0" indent="0" algn="l" rtl="0">
              <a:spcBef>
                <a:spcPts val="600"/>
              </a:spcBef>
              <a:spcAft>
                <a:spcPts val="0"/>
              </a:spcAft>
              <a:buClr>
                <a:schemeClr val="dk1"/>
              </a:buClr>
              <a:buSzPts val="1100"/>
              <a:buFont typeface="Arial"/>
              <a:buNone/>
            </a:pPr>
            <a:r>
              <a:rPr lang="en-US" altLang="ja-JP" sz="1100" b="0" dirty="0">
                <a:latin typeface="Times" pitchFamily="2" charset="0"/>
              </a:rPr>
              <a:t>H</a:t>
            </a:r>
            <a:r>
              <a:rPr lang="en" altLang="ja-JP" sz="1100" b="0" dirty="0">
                <a:latin typeface="Times" pitchFamily="2" charset="0"/>
              </a:rPr>
              <a:t>eading for </a:t>
            </a:r>
            <a:r>
              <a:rPr lang="ja-JP" altLang="en-US" sz="1100" b="0" dirty="0">
                <a:latin typeface="Times" pitchFamily="2" charset="0"/>
              </a:rPr>
              <a:t>（向かっている）</a:t>
            </a:r>
            <a:endParaRPr lang="en" altLang="ja-JP" sz="1100" b="0" dirty="0">
              <a:latin typeface="+mn-lt"/>
            </a:endParaRPr>
          </a:p>
          <a:p>
            <a:pPr marL="0" lvl="0" indent="0" algn="l" rtl="0">
              <a:spcBef>
                <a:spcPts val="0"/>
              </a:spcBef>
              <a:spcAft>
                <a:spcPts val="0"/>
              </a:spcAft>
              <a:buNone/>
            </a:pPr>
            <a:r>
              <a:rPr lang="en-US" altLang="ja-JP" sz="1100" b="0" dirty="0">
                <a:latin typeface="Times" pitchFamily="2" charset="0"/>
              </a:rPr>
              <a:t>M</a:t>
            </a:r>
            <a:r>
              <a:rPr lang="en" altLang="ja-JP" sz="1100" b="0" dirty="0">
                <a:latin typeface="Times" pitchFamily="2" charset="0"/>
              </a:rPr>
              <a:t>ultifaceted(</a:t>
            </a:r>
            <a:r>
              <a:rPr lang="ja-JP" altLang="en-US" sz="1100" b="0" i="0" u="none" strike="noStrike" cap="none" dirty="0">
                <a:solidFill>
                  <a:srgbClr val="000000"/>
                </a:solidFill>
                <a:effectLst/>
                <a:latin typeface="Arial"/>
                <a:ea typeface="Arial"/>
                <a:cs typeface="Arial"/>
                <a:sym typeface="Arial"/>
              </a:rPr>
              <a:t>多面的に</a:t>
            </a:r>
            <a:r>
              <a:rPr lang="en" altLang="ja-JP" sz="1100" b="0" dirty="0">
                <a:latin typeface="Times" pitchFamily="2" charset="0"/>
              </a:rPr>
              <a:t>)</a:t>
            </a:r>
          </a:p>
          <a:p>
            <a:pPr marL="0" lvl="0" indent="0" algn="l" rtl="0">
              <a:spcBef>
                <a:spcPts val="0"/>
              </a:spcBef>
              <a:spcAft>
                <a:spcPts val="0"/>
              </a:spcAft>
              <a:buNone/>
            </a:pPr>
            <a:r>
              <a:rPr lang="en-US" b="0" dirty="0"/>
              <a:t>consulting</a:t>
            </a:r>
            <a:r>
              <a:rPr lang="ja-JP" altLang="en-US" b="0" dirty="0"/>
              <a:t>顧問</a:t>
            </a:r>
            <a:endParaRPr b="0" dirty="0"/>
          </a:p>
        </p:txBody>
      </p:sp>
    </p:spTree>
    <p:extLst>
      <p:ext uri="{BB962C8B-B14F-4D97-AF65-F5344CB8AC3E}">
        <p14:creationId xmlns:p14="http://schemas.microsoft.com/office/powerpoint/2010/main" val="1711198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lang="en" altLang="ja-JP" b="1" i="0" dirty="0">
                <a:solidFill>
                  <a:srgbClr val="4D5156"/>
                </a:solidFill>
                <a:effectLst/>
                <a:latin typeface="arial" panose="020B0604020202020204" pitchFamily="34" charset="0"/>
              </a:rPr>
              <a:t>In this lesson, instead narrowing down the definition of DX to one, </a:t>
            </a:r>
          </a:p>
          <a:p>
            <a:r>
              <a:rPr lang="en" altLang="ja-JP" b="1" i="0" dirty="0">
                <a:solidFill>
                  <a:srgbClr val="4D5156"/>
                </a:solidFill>
                <a:effectLst/>
                <a:latin typeface="arial" panose="020B0604020202020204" pitchFamily="34" charset="0"/>
              </a:rPr>
              <a:t>I try to explain "DX is very much personal event" through several definition.</a:t>
            </a:r>
          </a:p>
          <a:p>
            <a:r>
              <a:rPr kumimoji="1" lang="en-US" altLang="ja-JP" dirty="0"/>
              <a:t>DX</a:t>
            </a:r>
            <a:r>
              <a:rPr kumimoji="1" lang="ja-JP" altLang="en-US"/>
              <a:t>はさまざまな角度から定義できます。</a:t>
            </a:r>
            <a:endParaRPr kumimoji="1" lang="en-US" altLang="ja-JP" dirty="0"/>
          </a:p>
          <a:p>
            <a:endParaRPr kumimoji="1" lang="en-US" altLang="ja-JP" dirty="0"/>
          </a:p>
          <a:p>
            <a:r>
              <a:rPr kumimoji="1" lang="ja-JP" altLang="en-US"/>
              <a:t>この</a:t>
            </a:r>
            <a:r>
              <a:rPr kumimoji="1" lang="ja-JP" altLang="en-US" dirty="0"/>
              <a:t>回では</a:t>
            </a:r>
            <a:r>
              <a:rPr kumimoji="1" lang="en-US" altLang="ja-JP" dirty="0"/>
              <a:t>DX</a:t>
            </a:r>
            <a:r>
              <a:rPr kumimoji="1" lang="ja-JP" altLang="en-US" dirty="0"/>
              <a:t>の定義などを紹介し、</a:t>
            </a:r>
            <a:endParaRPr kumimoji="1" lang="en-US" altLang="ja-JP" dirty="0"/>
          </a:p>
          <a:p>
            <a:endParaRPr kumimoji="1" lang="en-US" altLang="ja-JP" dirty="0"/>
          </a:p>
          <a:p>
            <a:r>
              <a:rPr kumimoji="1" lang="en-US" altLang="ja-JP" dirty="0"/>
              <a:t>shifting legacy companies to a business model to survive GAFA</a:t>
            </a:r>
            <a:r>
              <a:rPr kumimoji="1" lang="ja-JP" altLang="en-US" dirty="0"/>
              <a:t>時代を生き抜くためのレガシー企業のビジネスモデルへの転換</a:t>
            </a:r>
            <a:r>
              <a:rPr kumimoji="1" lang="en-US" altLang="ja-JP" dirty="0"/>
              <a:t>the GAFA era ()</a:t>
            </a:r>
          </a:p>
          <a:p>
            <a:endParaRPr kumimoji="1" lang="en-US" altLang="ja-JP" dirty="0"/>
          </a:p>
          <a:p>
            <a:r>
              <a:rPr kumimoji="1" lang="ja-JP" altLang="en-US" dirty="0"/>
              <a:t>レガシー企業（</a:t>
            </a:r>
            <a:r>
              <a:rPr kumimoji="1" lang="en-US" altLang="ja-JP" dirty="0"/>
              <a:t>legacy company</a:t>
            </a:r>
            <a:r>
              <a:rPr kumimoji="1" lang="ja-JP" altLang="en-US" dirty="0"/>
              <a:t>）とは、数十年といった長い歴史を持ち、また従業員や売上にて大きな規模を有したり、創業から現在にわたって何代もの社長が務めたりするような企業を意味することが多い。過去からの歴史と業績が著しく、また何世代かにわたってそれが引き継がれている伝統ある企業のことである。</a:t>
            </a:r>
            <a:endParaRPr kumimoji="1" lang="en-US" altLang="ja-JP" dirty="0"/>
          </a:p>
          <a:p>
            <a:endParaRPr kumimoji="1" lang="en-US" altLang="ja-JP" dirty="0"/>
          </a:p>
          <a:p>
            <a:r>
              <a:rPr kumimoji="1" lang="ja-JP" altLang="en-US" dirty="0"/>
              <a:t>これは</a:t>
            </a:r>
            <a:r>
              <a:rPr lang="en-US" altLang="ja-JP" sz="1100" dirty="0"/>
              <a:t>Masato </a:t>
            </a:r>
            <a:r>
              <a:rPr lang="en-US" altLang="ja-JP" sz="1100" dirty="0" err="1"/>
              <a:t>Kumosaka</a:t>
            </a:r>
            <a:r>
              <a:rPr lang="ja-JP" altLang="en-US" sz="1100" dirty="0"/>
              <a:t>の定義でありますが、実際はたくさんの定義があります。</a:t>
            </a:r>
            <a:endParaRPr lang="en-US" altLang="ja-JP" sz="1100" dirty="0"/>
          </a:p>
          <a:p>
            <a:endParaRPr kumimoji="1" lang="en-US" altLang="ja-JP" sz="1100" dirty="0"/>
          </a:p>
          <a:p>
            <a:r>
              <a:rPr kumimoji="1" lang="en-US" altLang="ja-JP" dirty="0"/>
              <a:t>collecting / generating diverse data and datasets and accumulating large amounts of data to realize automation that substitutes human experience.</a:t>
            </a:r>
          </a:p>
          <a:p>
            <a:r>
              <a:rPr lang="ja-JP" altLang="en-US" sz="1100" b="0" i="0" u="none" strike="noStrike" cap="none" dirty="0">
                <a:solidFill>
                  <a:srgbClr val="000000"/>
                </a:solidFill>
                <a:effectLst/>
                <a:latin typeface="Arial"/>
                <a:ea typeface="Arial"/>
                <a:cs typeface="Arial"/>
                <a:sym typeface="Arial"/>
              </a:rPr>
              <a:t>多様なデータやデータセットを収集・生成し、大量のデータを蓄積することで、</a:t>
            </a:r>
            <a:r>
              <a:rPr lang="en-US" altLang="ja-JP" sz="1100" b="0" i="0" u="none" strike="noStrike" cap="none" dirty="0">
                <a:solidFill>
                  <a:srgbClr val="000000"/>
                </a:solidFill>
                <a:effectLst/>
                <a:latin typeface="Arial"/>
                <a:ea typeface="Arial"/>
                <a:cs typeface="Arial"/>
                <a:sym typeface="Arial"/>
              </a:rPr>
              <a:t>DX</a:t>
            </a:r>
            <a:r>
              <a:rPr lang="ja-JP" altLang="en-US" sz="1100" b="0" i="0" u="none" strike="noStrike" cap="none" dirty="0">
                <a:solidFill>
                  <a:srgbClr val="000000"/>
                </a:solidFill>
                <a:effectLst/>
                <a:latin typeface="Arial"/>
                <a:ea typeface="Arial"/>
                <a:cs typeface="Arial"/>
                <a:sym typeface="Arial"/>
              </a:rPr>
              <a:t>はこれらの人間の経験のデータを元にした自動化の実現です。</a:t>
            </a:r>
            <a:endParaRPr lang="en-US" altLang="ja-JP" sz="1100" b="0" i="0" u="none" strike="noStrike" cap="none" dirty="0">
              <a:solidFill>
                <a:srgbClr val="000000"/>
              </a:solidFill>
              <a:effectLst/>
              <a:latin typeface="Arial"/>
              <a:ea typeface="Arial"/>
              <a:cs typeface="Arial"/>
              <a:sym typeface="Arial"/>
            </a:endParaRPr>
          </a:p>
          <a:p>
            <a:pPr marL="139700" indent="0">
              <a:buNone/>
            </a:pPr>
            <a:r>
              <a:rPr kumimoji="1" lang="ja-JP" altLang="en-US" dirty="0"/>
              <a:t>　</a:t>
            </a:r>
            <a:r>
              <a:rPr kumimoji="1" lang="en-US" altLang="ja-JP" dirty="0"/>
              <a:t>Substitutes</a:t>
            </a:r>
            <a:r>
              <a:rPr kumimoji="1" lang="ja-JP" altLang="en-US" dirty="0"/>
              <a:t>（取り替える）</a:t>
            </a:r>
          </a:p>
        </p:txBody>
      </p:sp>
    </p:spTree>
    <p:extLst>
      <p:ext uri="{BB962C8B-B14F-4D97-AF65-F5344CB8AC3E}">
        <p14:creationId xmlns:p14="http://schemas.microsoft.com/office/powerpoint/2010/main" val="124406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The "data platform" to be built in the definition of DX is as follows.</a:t>
            </a:r>
          </a:p>
          <a:p>
            <a:endParaRPr kumimoji="1" lang="en" altLang="ja-JP" dirty="0"/>
          </a:p>
          <a:p>
            <a:r>
              <a:rPr kumimoji="1" lang="en" altLang="ja-JP" dirty="0"/>
              <a:t>Data platforms inherently seek being fast and scalable (even if you don't want to grow your business).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ja-JP" altLang="en-US"/>
              <a:t>データ プラットフォームは本質的に高速で</a:t>
            </a:r>
            <a:r>
              <a:rPr lang="ja-JP" altLang="en-US" b="0" i="0">
                <a:solidFill>
                  <a:srgbClr val="4D5156"/>
                </a:solidFill>
                <a:effectLst/>
                <a:latin typeface="arial" panose="020B0604020202020204" pitchFamily="34" charset="0"/>
              </a:rPr>
              <a:t>拡張性</a:t>
            </a:r>
            <a:r>
              <a:rPr kumimoji="1" lang="ja-JP" altLang="en-US"/>
              <a:t>であることを求めます </a:t>
            </a:r>
            <a:r>
              <a:rPr kumimoji="1" lang="en-US" altLang="ja-JP" dirty="0"/>
              <a:t>(</a:t>
            </a:r>
            <a:r>
              <a:rPr kumimoji="1" lang="ja-JP" altLang="en-US"/>
              <a:t>ビジネスを成長させたくない場合でも</a:t>
            </a:r>
            <a:r>
              <a:rPr kumimoji="1" lang="en-US" altLang="ja-JP" dirty="0"/>
              <a:t>)</a:t>
            </a:r>
            <a:r>
              <a:rPr kumimoji="1" lang="ja-JP" altLang="en-US"/>
              <a:t>。</a:t>
            </a:r>
          </a:p>
          <a:p>
            <a:endParaRPr kumimoji="1" lang="en" altLang="ja-JP" dirty="0"/>
          </a:p>
          <a:p>
            <a:r>
              <a:rPr kumimoji="1" lang="en" altLang="ja-JP" dirty="0"/>
              <a:t>While data platforms seek to dominate business domain, each company has its own corporate philosophy, governance methods and product and service lineup.</a:t>
            </a:r>
          </a:p>
          <a:p>
            <a:r>
              <a:rPr kumimoji="1" lang="ja-JP" altLang="en-US"/>
              <a:t>データ プラットフォームがビジネス ドメインの支配を目指す一方で、各企業には独自の企業理念、ガバナンス方法、および製品とサービスのラインナップがあります。</a:t>
            </a:r>
            <a:endParaRPr kumimoji="1" lang="en-US" altLang="ja-JP" dirty="0"/>
          </a:p>
          <a:p>
            <a:endParaRPr kumimoji="1" lang="en" altLang="ja-JP" dirty="0"/>
          </a:p>
          <a:p>
            <a:r>
              <a:rPr kumimoji="1" lang="en" altLang="ja-JP" dirty="0"/>
              <a:t> We also need to overcome the conflicting themes of speed of competition with the world and corporate identity. If you want to dominate your business domain with more powerful platform, you may want to work with a part of GAFA companies, including Microsoft.</a:t>
            </a:r>
          </a:p>
          <a:p>
            <a:endParaRPr kumimoji="1" lang="en" altLang="ja-JP" dirty="0"/>
          </a:p>
          <a:p>
            <a:r>
              <a:rPr kumimoji="1" lang="en" altLang="ja-JP" dirty="0"/>
              <a:t>DX</a:t>
            </a:r>
            <a:r>
              <a:rPr kumimoji="1" lang="ja-JP" altLang="en-US"/>
              <a:t>の定義で構築する「データプラットフォーム」は以下の通りです。</a:t>
            </a:r>
          </a:p>
          <a:p>
            <a:endParaRPr kumimoji="1" lang="ja-JP" altLang="en-US"/>
          </a:p>
          <a:p>
            <a:endParaRPr kumimoji="1" lang="ja-JP" altLang="en-US"/>
          </a:p>
          <a:p>
            <a:r>
              <a:rPr kumimoji="1" lang="ja-JP" altLang="en-US"/>
              <a:t>また、世界との競争のスピードとコーポレートアイデンティティという相反するテーマを克服する必要があります。 より強力なプラットフォームでビジネス ドメインを支配したい場合は、</a:t>
            </a:r>
            <a:r>
              <a:rPr kumimoji="1" lang="en" altLang="ja-JP" dirty="0"/>
              <a:t>Microsoft </a:t>
            </a:r>
            <a:r>
              <a:rPr kumimoji="1" lang="ja-JP" altLang="en-US"/>
              <a:t>を含む </a:t>
            </a:r>
            <a:r>
              <a:rPr kumimoji="1" lang="en" altLang="ja-JP" dirty="0"/>
              <a:t>GAFA </a:t>
            </a:r>
            <a:r>
              <a:rPr kumimoji="1" lang="ja-JP" altLang="en-US"/>
              <a:t>企業の一部と協力することをお勧めします。</a:t>
            </a:r>
          </a:p>
        </p:txBody>
      </p:sp>
    </p:spTree>
    <p:extLst>
      <p:ext uri="{BB962C8B-B14F-4D97-AF65-F5344CB8AC3E}">
        <p14:creationId xmlns:p14="http://schemas.microsoft.com/office/powerpoint/2010/main" val="2321020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kumimoji="1"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1" lang="ja-JP" altLang="en-US" dirty="0"/>
              <a:t>発展的な知識として紹介</a:t>
            </a:r>
            <a:endParaRPr kumimoji="1"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100" dirty="0"/>
              <a:t>improve an entity (</a:t>
            </a:r>
            <a:r>
              <a:rPr lang="ja-JP" altLang="en-US" sz="1100" b="1" i="0" u="none" strike="noStrike" cap="none" dirty="0">
                <a:solidFill>
                  <a:srgbClr val="000000"/>
                </a:solidFill>
                <a:effectLst/>
                <a:latin typeface="Arial"/>
                <a:ea typeface="Arial"/>
                <a:cs typeface="Arial"/>
                <a:sym typeface="Arial"/>
              </a:rPr>
              <a:t>実在物を改善</a:t>
            </a:r>
            <a:r>
              <a:rPr lang="en-US" altLang="ja-JP" sz="1100" dirty="0"/>
              <a:t>)</a:t>
            </a:r>
            <a:endParaRPr kumimoji="1" lang="en-US" altLang="ja-JP"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100" dirty="0"/>
              <a:t>triggering </a:t>
            </a:r>
            <a:r>
              <a:rPr lang="en-US" altLang="ja-JP" sz="1100" dirty="0">
                <a:solidFill>
                  <a:srgbClr val="FF0000"/>
                </a:solidFill>
              </a:rPr>
              <a:t>significant changes (</a:t>
            </a:r>
            <a:r>
              <a:rPr lang="ja-JP" altLang="en-US" sz="1100" dirty="0"/>
              <a:t>重大な変化を引き起こす</a:t>
            </a:r>
            <a:r>
              <a:rPr lang="en-US" altLang="ja-JP" sz="1100" dirty="0">
                <a:solidFill>
                  <a:srgbClr val="FF0000"/>
                </a:solidFill>
              </a:rPr>
              <a:t>) </a:t>
            </a:r>
            <a:r>
              <a:rPr lang="en-US" altLang="ja-JP" sz="1100" dirty="0"/>
              <a:t>triggering</a:t>
            </a:r>
            <a:r>
              <a:rPr lang="ja-JP" altLang="en-US" sz="1100" b="0" i="0" u="sng" strike="noStrike" cap="none" dirty="0">
                <a:solidFill>
                  <a:srgbClr val="000000"/>
                </a:solidFill>
                <a:effectLst/>
                <a:latin typeface="Arial"/>
                <a:ea typeface="Arial"/>
                <a:cs typeface="Arial"/>
                <a:sym typeface="Arial"/>
                <a:hlinkClick r:id="rId3" tooltip="トリガーの英語"/>
              </a:rPr>
              <a:t>トリガー</a:t>
            </a:r>
            <a:r>
              <a:rPr lang="ja-JP" altLang="en-US" sz="1100" b="0" i="0" u="none" strike="noStrike" cap="none" dirty="0">
                <a:solidFill>
                  <a:srgbClr val="000000"/>
                </a:solidFill>
                <a:effectLst/>
                <a:latin typeface="Arial"/>
                <a:ea typeface="Arial"/>
                <a:cs typeface="Arial"/>
                <a:sym typeface="Arial"/>
              </a:rPr>
              <a:t>，</a:t>
            </a:r>
            <a:r>
              <a:rPr lang="ja-JP" altLang="en-US" sz="1100" b="0" i="0" u="sng" strike="noStrike" cap="none" dirty="0">
                <a:solidFill>
                  <a:srgbClr val="000000"/>
                </a:solidFill>
                <a:effectLst/>
                <a:latin typeface="Arial"/>
                <a:ea typeface="Arial"/>
                <a:cs typeface="Arial"/>
                <a:sym typeface="Arial"/>
                <a:hlinkClick r:id="rId4" tooltip="点火の英語"/>
              </a:rPr>
              <a:t>点火</a:t>
            </a:r>
            <a:endParaRPr lang="en-US" altLang="ja-JP" sz="1100" b="0" i="0" u="sng"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ja-JP" sz="1100" dirty="0"/>
              <a:t>Combinations</a:t>
            </a:r>
            <a:r>
              <a:rPr lang="ja-JP" altLang="en-US" sz="1100" dirty="0"/>
              <a:t>（</a:t>
            </a:r>
            <a:r>
              <a:rPr lang="ja-JP" altLang="en-US" sz="1100" b="1" i="0" u="none" strike="noStrike" cap="none" dirty="0">
                <a:solidFill>
                  <a:srgbClr val="000000"/>
                </a:solidFill>
                <a:effectLst/>
                <a:latin typeface="Arial"/>
                <a:ea typeface="Arial"/>
                <a:cs typeface="Arial"/>
                <a:sym typeface="Arial"/>
              </a:rPr>
              <a:t> 組み合わせ</a:t>
            </a:r>
            <a:r>
              <a:rPr lang="ja-JP" altLang="en-US" sz="1100" dirty="0"/>
              <a:t>）</a:t>
            </a:r>
            <a:endParaRPr lang="ja-JP" altLang="en-US" dirty="0"/>
          </a:p>
          <a:p>
            <a:r>
              <a:rPr lang="en-US" altLang="ja-JP" sz="1100" dirty="0"/>
              <a:t>connectivity technologies</a:t>
            </a:r>
            <a:r>
              <a:rPr lang="ja-JP" altLang="en-US" sz="1100" dirty="0"/>
              <a:t>（接続技術）</a:t>
            </a:r>
            <a:endParaRPr kumimoji="1" lang="ja-JP" altLang="en-US" dirty="0"/>
          </a:p>
        </p:txBody>
      </p:sp>
    </p:spTree>
    <p:extLst>
      <p:ext uri="{BB962C8B-B14F-4D97-AF65-F5344CB8AC3E}">
        <p14:creationId xmlns:p14="http://schemas.microsoft.com/office/powerpoint/2010/main" val="1312362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latin typeface="+mn-lt"/>
                <a:ea typeface="+mn-ea"/>
              </a:rPr>
              <a:t>https://</a:t>
            </a:r>
            <a:r>
              <a:rPr kumimoji="1" lang="en" altLang="ja-JP" dirty="0" err="1">
                <a:latin typeface="+mn-lt"/>
                <a:ea typeface="+mn-ea"/>
              </a:rPr>
              <a:t>monstar-lab.com</a:t>
            </a:r>
            <a:r>
              <a:rPr kumimoji="1" lang="en" altLang="ja-JP" dirty="0">
                <a:latin typeface="+mn-lt"/>
                <a:ea typeface="+mn-ea"/>
              </a:rPr>
              <a:t>/dx/about/</a:t>
            </a:r>
            <a:r>
              <a:rPr kumimoji="1" lang="en" altLang="ja-JP" dirty="0" err="1">
                <a:latin typeface="+mn-lt"/>
                <a:ea typeface="+mn-ea"/>
              </a:rPr>
              <a:t>digital_transformation</a:t>
            </a:r>
            <a:r>
              <a:rPr kumimoji="1" lang="en" altLang="ja-JP" dirty="0">
                <a:latin typeface="+mn-lt"/>
                <a:ea typeface="+mn-ea"/>
              </a:rPr>
              <a:t>/</a:t>
            </a:r>
          </a:p>
          <a:p>
            <a:endParaRPr kumimoji="1" lang="en" altLang="ja-JP" dirty="0">
              <a:latin typeface="+mn-lt"/>
              <a:ea typeface="+mn-ea"/>
            </a:endParaRPr>
          </a:p>
          <a:p>
            <a:r>
              <a:rPr kumimoji="1" lang="en" altLang="ja-JP" dirty="0">
                <a:latin typeface="+mn-lt"/>
                <a:ea typeface="+mn-ea"/>
              </a:rPr>
              <a:t>https://</a:t>
            </a:r>
            <a:r>
              <a:rPr kumimoji="1" lang="en" altLang="ja-JP" dirty="0" err="1">
                <a:latin typeface="+mn-lt"/>
                <a:ea typeface="+mn-ea"/>
              </a:rPr>
              <a:t>monstar-lab.com</a:t>
            </a:r>
            <a:r>
              <a:rPr kumimoji="1" lang="en" altLang="ja-JP" dirty="0">
                <a:latin typeface="+mn-lt"/>
                <a:ea typeface="+mn-ea"/>
              </a:rPr>
              <a:t>/dx/technology/ai-evolution/</a:t>
            </a:r>
          </a:p>
          <a:p>
            <a:r>
              <a:rPr kumimoji="1" lang="en" altLang="ja-JP" dirty="0">
                <a:latin typeface="+mn-lt"/>
                <a:ea typeface="+mn-ea"/>
              </a:rPr>
              <a:t>https://</a:t>
            </a:r>
            <a:r>
              <a:rPr kumimoji="1" lang="en" altLang="ja-JP" dirty="0" err="1">
                <a:latin typeface="+mn-lt"/>
                <a:ea typeface="+mn-ea"/>
              </a:rPr>
              <a:t>www.tryeting.jp</a:t>
            </a:r>
            <a:r>
              <a:rPr kumimoji="1" lang="en" altLang="ja-JP" dirty="0">
                <a:latin typeface="+mn-lt"/>
                <a:ea typeface="+mn-ea"/>
              </a:rPr>
              <a:t>/column/5333/</a:t>
            </a:r>
          </a:p>
          <a:p>
            <a:endParaRPr kumimoji="1" lang="en" altLang="ja-JP" dirty="0">
              <a:latin typeface="+mn-lt"/>
              <a:ea typeface="+mn-ea"/>
            </a:endParaRPr>
          </a:p>
          <a:p>
            <a:r>
              <a:rPr kumimoji="1" lang="en" altLang="ja-JP" dirty="0">
                <a:latin typeface="+mn-lt"/>
                <a:ea typeface="+mn-ea"/>
              </a:rPr>
              <a:t>AI</a:t>
            </a:r>
            <a:r>
              <a:rPr kumimoji="1" lang="ja-JP" altLang="en" dirty="0">
                <a:latin typeface="+mn-lt"/>
                <a:ea typeface="+mn-ea"/>
              </a:rPr>
              <a:t>（</a:t>
            </a:r>
            <a:r>
              <a:rPr kumimoji="1" lang="ja-JP" altLang="en-US" dirty="0">
                <a:latin typeface="+mn-lt"/>
                <a:ea typeface="+mn-ea"/>
              </a:rPr>
              <a:t>人工知能）技術の発展とともに、「</a:t>
            </a:r>
            <a:r>
              <a:rPr kumimoji="1" lang="en" altLang="ja-JP" dirty="0">
                <a:latin typeface="+mn-lt"/>
                <a:ea typeface="+mn-ea"/>
              </a:rPr>
              <a:t>AI</a:t>
            </a:r>
            <a:r>
              <a:rPr kumimoji="1" lang="ja-JP" altLang="en-US" dirty="0">
                <a:latin typeface="+mn-lt"/>
                <a:ea typeface="+mn-ea"/>
              </a:rPr>
              <a:t>が台頭し、人間の仕事が奪われるのでは」という不安を抱えている人も多いのではないでしょうか。</a:t>
            </a:r>
          </a:p>
          <a:p>
            <a:endParaRPr kumimoji="1" lang="ja-JP" altLang="en-US" dirty="0">
              <a:latin typeface="+mn-lt"/>
              <a:ea typeface="+mn-ea"/>
            </a:endParaRPr>
          </a:p>
          <a:p>
            <a:r>
              <a:rPr kumimoji="1" lang="ja-JP" altLang="en-US" dirty="0">
                <a:latin typeface="+mn-lt"/>
                <a:ea typeface="+mn-ea"/>
              </a:rPr>
              <a:t>しかし、現在は問題特化型の</a:t>
            </a:r>
            <a:r>
              <a:rPr kumimoji="1" lang="en" altLang="ja-JP" dirty="0">
                <a:latin typeface="+mn-lt"/>
                <a:ea typeface="+mn-ea"/>
              </a:rPr>
              <a:t>AI</a:t>
            </a:r>
            <a:r>
              <a:rPr kumimoji="1" lang="ja-JP" altLang="en-US" dirty="0">
                <a:latin typeface="+mn-lt"/>
                <a:ea typeface="+mn-ea"/>
              </a:rPr>
              <a:t>が開発・導入されているケースがほとんどで、</a:t>
            </a:r>
            <a:r>
              <a:rPr kumimoji="1" lang="en-US" altLang="ja-JP" dirty="0">
                <a:latin typeface="+mn-lt"/>
                <a:ea typeface="+mn-ea"/>
              </a:rPr>
              <a:t>1</a:t>
            </a:r>
            <a:r>
              <a:rPr kumimoji="1" lang="ja-JP" altLang="en-US" dirty="0" err="1">
                <a:latin typeface="+mn-lt"/>
                <a:ea typeface="+mn-ea"/>
              </a:rPr>
              <a:t>つの</a:t>
            </a:r>
            <a:r>
              <a:rPr kumimoji="1" lang="ja-JP" altLang="en-US" dirty="0">
                <a:latin typeface="+mn-lt"/>
                <a:ea typeface="+mn-ea"/>
              </a:rPr>
              <a:t>問題の解決にのみ</a:t>
            </a:r>
            <a:r>
              <a:rPr kumimoji="1" lang="en" altLang="ja-JP" dirty="0">
                <a:latin typeface="+mn-lt"/>
                <a:ea typeface="+mn-ea"/>
              </a:rPr>
              <a:t>AI</a:t>
            </a:r>
            <a:r>
              <a:rPr kumimoji="1" lang="ja-JP" altLang="en-US" dirty="0">
                <a:latin typeface="+mn-lt"/>
                <a:ea typeface="+mn-ea"/>
              </a:rPr>
              <a:t>が機能しているのが現状です。</a:t>
            </a:r>
          </a:p>
          <a:p>
            <a:r>
              <a:rPr kumimoji="1" lang="en" altLang="ja-JP" dirty="0">
                <a:latin typeface="+mn-lt"/>
                <a:ea typeface="+mn-ea"/>
              </a:rPr>
              <a:t>AI</a:t>
            </a:r>
            <a:r>
              <a:rPr kumimoji="1" lang="ja-JP" altLang="en-US" dirty="0">
                <a:latin typeface="+mn-lt"/>
                <a:ea typeface="+mn-ea"/>
              </a:rPr>
              <a:t>技術の現状や、</a:t>
            </a:r>
            <a:r>
              <a:rPr kumimoji="1" lang="en" altLang="ja-JP" dirty="0">
                <a:latin typeface="+mn-lt"/>
                <a:ea typeface="+mn-ea"/>
              </a:rPr>
              <a:t>AI</a:t>
            </a:r>
            <a:r>
              <a:rPr kumimoji="1" lang="ja-JP" altLang="en-US" dirty="0">
                <a:latin typeface="+mn-lt"/>
                <a:ea typeface="+mn-ea"/>
              </a:rPr>
              <a:t>よりも人間の方が優れている点、</a:t>
            </a:r>
            <a:r>
              <a:rPr kumimoji="1" lang="en" altLang="ja-JP" dirty="0">
                <a:latin typeface="+mn-lt"/>
                <a:ea typeface="+mn-ea"/>
              </a:rPr>
              <a:t>AI</a:t>
            </a:r>
            <a:r>
              <a:rPr kumimoji="1" lang="ja-JP" altLang="en-US" dirty="0">
                <a:latin typeface="+mn-lt"/>
                <a:ea typeface="+mn-ea"/>
              </a:rPr>
              <a:t>の進化に伴う懸念事項から、</a:t>
            </a:r>
            <a:r>
              <a:rPr kumimoji="1" lang="en" altLang="ja-JP" dirty="0">
                <a:latin typeface="+mn-lt"/>
                <a:ea typeface="+mn-ea"/>
              </a:rPr>
              <a:t>AI</a:t>
            </a:r>
            <a:r>
              <a:rPr kumimoji="1" lang="ja-JP" altLang="en-US" dirty="0">
                <a:latin typeface="+mn-lt"/>
                <a:ea typeface="+mn-ea"/>
              </a:rPr>
              <a:t>によって「なくなる仕事」「残る仕事」の特徴をわかりやすく解説しています。</a:t>
            </a:r>
            <a:endParaRPr kumimoji="1" lang="en-US" altLang="ja-JP" dirty="0">
              <a:latin typeface="+mn-lt"/>
              <a:ea typeface="+mn-ea"/>
            </a:endParaRPr>
          </a:p>
          <a:p>
            <a:endParaRPr kumimoji="1" lang="en-US" altLang="ja-JP" dirty="0">
              <a:latin typeface="+mn-lt"/>
              <a:ea typeface="+mn-ea"/>
            </a:endParaRPr>
          </a:p>
          <a:p>
            <a:pPr algn="just"/>
            <a:r>
              <a:rPr lang="ja-JP" altLang="en-US" b="1" i="0" dirty="0">
                <a:solidFill>
                  <a:srgbClr val="1A1A1A"/>
                </a:solidFill>
                <a:effectLst/>
                <a:latin typeface="+mn-lt"/>
                <a:ea typeface="+mn-ea"/>
              </a:rPr>
              <a:t>音声や画像を認識</a:t>
            </a:r>
          </a:p>
          <a:p>
            <a:pPr algn="just"/>
            <a:r>
              <a:rPr lang="en" altLang="ja-JP" b="0" i="0" dirty="0">
                <a:solidFill>
                  <a:srgbClr val="666666"/>
                </a:solidFill>
                <a:effectLst/>
                <a:latin typeface="+mn-lt"/>
                <a:ea typeface="+mn-ea"/>
              </a:rPr>
              <a:t>AI</a:t>
            </a:r>
            <a:r>
              <a:rPr lang="ja-JP" altLang="en-US" b="0" i="0" dirty="0">
                <a:solidFill>
                  <a:srgbClr val="666666"/>
                </a:solidFill>
                <a:effectLst/>
                <a:latin typeface="+mn-lt"/>
                <a:ea typeface="+mn-ea"/>
              </a:rPr>
              <a:t>は人間の音声を識別することができ、この技術は製品としてすでに確立されています。身近な例は</a:t>
            </a:r>
            <a:r>
              <a:rPr lang="en" altLang="ja-JP" b="0" i="0" dirty="0">
                <a:solidFill>
                  <a:srgbClr val="666666"/>
                </a:solidFill>
                <a:effectLst/>
                <a:latin typeface="+mn-lt"/>
                <a:ea typeface="+mn-ea"/>
              </a:rPr>
              <a:t>Google</a:t>
            </a:r>
            <a:r>
              <a:rPr lang="ja-JP" altLang="en-US" b="0" i="0" dirty="0">
                <a:solidFill>
                  <a:srgbClr val="666666"/>
                </a:solidFill>
                <a:effectLst/>
                <a:latin typeface="+mn-lt"/>
                <a:ea typeface="+mn-ea"/>
              </a:rPr>
              <a:t>アシスタントや</a:t>
            </a:r>
            <a:r>
              <a:rPr lang="en" altLang="ja-JP" b="0" i="0" dirty="0">
                <a:solidFill>
                  <a:srgbClr val="666666"/>
                </a:solidFill>
                <a:effectLst/>
                <a:latin typeface="+mn-lt"/>
                <a:ea typeface="+mn-ea"/>
              </a:rPr>
              <a:t>Siri</a:t>
            </a:r>
            <a:r>
              <a:rPr lang="ja-JP" altLang="en-US" b="0" i="0" dirty="0">
                <a:solidFill>
                  <a:srgbClr val="666666"/>
                </a:solidFill>
                <a:effectLst/>
                <a:latin typeface="+mn-lt"/>
                <a:ea typeface="+mn-ea"/>
              </a:rPr>
              <a:t>でしょう。これらには人間の声に反応して、その指示通りの動作を行う</a:t>
            </a:r>
            <a:r>
              <a:rPr lang="en" altLang="ja-JP" b="0" i="0" dirty="0">
                <a:solidFill>
                  <a:srgbClr val="666666"/>
                </a:solidFill>
                <a:effectLst/>
                <a:latin typeface="+mn-lt"/>
                <a:ea typeface="+mn-ea"/>
              </a:rPr>
              <a:t>AI</a:t>
            </a:r>
            <a:r>
              <a:rPr lang="ja-JP" altLang="en-US" b="0" i="0" dirty="0">
                <a:solidFill>
                  <a:srgbClr val="666666"/>
                </a:solidFill>
                <a:effectLst/>
                <a:latin typeface="+mn-lt"/>
                <a:ea typeface="+mn-ea"/>
              </a:rPr>
              <a:t>が実装されています。また、画像からパターンを認識して、何が映っているかを見極められる画像認識技術もあります。識別できるものは物体、人の顔、文字と多岐に渡り、実用化されているものでは顔認証システムがよく知られています。</a:t>
            </a:r>
          </a:p>
          <a:p>
            <a:pPr algn="just"/>
            <a:r>
              <a:rPr lang="ja-JP" altLang="en-US" b="1" i="0" dirty="0">
                <a:solidFill>
                  <a:srgbClr val="1A1A1A"/>
                </a:solidFill>
                <a:effectLst/>
                <a:latin typeface="+mn-lt"/>
                <a:ea typeface="+mn-ea"/>
              </a:rPr>
              <a:t>自然言語処理</a:t>
            </a:r>
          </a:p>
          <a:p>
            <a:pPr algn="just"/>
            <a:r>
              <a:rPr lang="ja-JP" altLang="en-US" b="0" i="0" dirty="0">
                <a:solidFill>
                  <a:srgbClr val="666666"/>
                </a:solidFill>
                <a:effectLst/>
                <a:latin typeface="+mn-lt"/>
                <a:ea typeface="+mn-ea"/>
              </a:rPr>
              <a:t>自然言語処理とは、人間の言語を機械で処理して内容を抽出することです。自然言語処理のプロセスから得られたデータが、やがて</a:t>
            </a:r>
            <a:r>
              <a:rPr lang="en" altLang="ja-JP" b="0" i="0" dirty="0">
                <a:solidFill>
                  <a:srgbClr val="666666"/>
                </a:solidFill>
                <a:effectLst/>
                <a:latin typeface="+mn-lt"/>
                <a:ea typeface="+mn-ea"/>
              </a:rPr>
              <a:t>AI</a:t>
            </a:r>
            <a:r>
              <a:rPr lang="ja-JP" altLang="en-US" b="0" i="0" dirty="0">
                <a:solidFill>
                  <a:srgbClr val="666666"/>
                </a:solidFill>
                <a:effectLst/>
                <a:latin typeface="+mn-lt"/>
                <a:ea typeface="+mn-ea"/>
              </a:rPr>
              <a:t>アシスタントや機械翻訳に活用されます。</a:t>
            </a:r>
          </a:p>
          <a:p>
            <a:pPr algn="just"/>
            <a:r>
              <a:rPr lang="ja-JP" altLang="en-US" b="1" i="0" dirty="0">
                <a:solidFill>
                  <a:srgbClr val="1A1A1A"/>
                </a:solidFill>
                <a:effectLst/>
                <a:latin typeface="+mn-lt"/>
                <a:ea typeface="+mn-ea"/>
              </a:rPr>
              <a:t>定められたルールの判定</a:t>
            </a:r>
          </a:p>
          <a:p>
            <a:pPr algn="just"/>
            <a:r>
              <a:rPr lang="ja-JP" altLang="en-US" b="0" i="0" dirty="0">
                <a:solidFill>
                  <a:srgbClr val="666666"/>
                </a:solidFill>
                <a:effectLst/>
                <a:latin typeface="+mn-lt"/>
                <a:ea typeface="+mn-ea"/>
              </a:rPr>
              <a:t>あらかじめ定められたルールの判定も、</a:t>
            </a:r>
            <a:r>
              <a:rPr lang="en" altLang="ja-JP" b="0" i="0" dirty="0">
                <a:solidFill>
                  <a:srgbClr val="666666"/>
                </a:solidFill>
                <a:effectLst/>
                <a:latin typeface="+mn-lt"/>
                <a:ea typeface="+mn-ea"/>
              </a:rPr>
              <a:t>AI</a:t>
            </a:r>
            <a:r>
              <a:rPr lang="ja-JP" altLang="en-US" b="0" i="0" dirty="0">
                <a:solidFill>
                  <a:srgbClr val="666666"/>
                </a:solidFill>
                <a:effectLst/>
                <a:latin typeface="+mn-lt"/>
                <a:ea typeface="+mn-ea"/>
              </a:rPr>
              <a:t>ができることの一つです。ルールをプログラムとして組み込んでおけば、その範囲内において入力に準じた働きが自動で実現します。</a:t>
            </a:r>
          </a:p>
          <a:p>
            <a:pPr algn="just"/>
            <a:r>
              <a:rPr lang="ja-JP" altLang="en-US" b="1" i="0" dirty="0">
                <a:solidFill>
                  <a:srgbClr val="1A1A1A"/>
                </a:solidFill>
                <a:effectLst/>
                <a:latin typeface="+mn-lt"/>
                <a:ea typeface="+mn-ea"/>
              </a:rPr>
              <a:t>データの数値化や分析</a:t>
            </a:r>
          </a:p>
          <a:p>
            <a:pPr algn="just"/>
            <a:r>
              <a:rPr lang="ja-JP" altLang="en-US" b="0" i="0" dirty="0">
                <a:solidFill>
                  <a:srgbClr val="666666"/>
                </a:solidFill>
                <a:effectLst/>
                <a:latin typeface="+mn-lt"/>
                <a:ea typeface="+mn-ea"/>
              </a:rPr>
              <a:t>データに基づいた数値予測は、</a:t>
            </a:r>
            <a:r>
              <a:rPr lang="en" altLang="ja-JP" b="0" i="0" dirty="0">
                <a:solidFill>
                  <a:srgbClr val="666666"/>
                </a:solidFill>
                <a:effectLst/>
                <a:latin typeface="+mn-lt"/>
                <a:ea typeface="+mn-ea"/>
              </a:rPr>
              <a:t>AI</a:t>
            </a:r>
            <a:r>
              <a:rPr lang="ja-JP" altLang="en-US" b="0" i="0" dirty="0">
                <a:solidFill>
                  <a:srgbClr val="666666"/>
                </a:solidFill>
                <a:effectLst/>
                <a:latin typeface="+mn-lt"/>
                <a:ea typeface="+mn-ea"/>
              </a:rPr>
              <a:t>が最も得意とする分野です。人間では見つけることの難しいパターンや予測を発見できるだけではなく、リアルタイムに近い処理速度での分析を実行できます。</a:t>
            </a:r>
          </a:p>
          <a:p>
            <a:endParaRPr kumimoji="1" lang="en-US" altLang="ja-JP" dirty="0">
              <a:latin typeface="+mn-lt"/>
              <a:ea typeface="+mn-ea"/>
            </a:endParaRPr>
          </a:p>
          <a:p>
            <a:endParaRPr kumimoji="1" lang="en-US" altLang="ja-JP" dirty="0">
              <a:latin typeface="+mn-lt"/>
              <a:ea typeface="+mn-ea"/>
            </a:endParaRPr>
          </a:p>
          <a:p>
            <a:pPr algn="just" fontAlgn="base"/>
            <a:r>
              <a:rPr lang="ja-JP" altLang="en-US" b="0" i="0" dirty="0">
                <a:solidFill>
                  <a:srgbClr val="585C5A"/>
                </a:solidFill>
                <a:effectLst/>
                <a:latin typeface="+mn-lt"/>
                <a:ea typeface="+mn-ea"/>
              </a:rPr>
              <a:t>近年、</a:t>
            </a:r>
            <a:r>
              <a:rPr lang="en" altLang="ja-JP" b="0" i="0" dirty="0">
                <a:solidFill>
                  <a:srgbClr val="585C5A"/>
                </a:solidFill>
                <a:effectLst/>
                <a:latin typeface="+mn-lt"/>
                <a:ea typeface="+mn-ea"/>
              </a:rPr>
              <a:t>AI</a:t>
            </a:r>
            <a:r>
              <a:rPr lang="ja-JP" altLang="en-US" b="0" i="0" dirty="0">
                <a:solidFill>
                  <a:srgbClr val="585C5A"/>
                </a:solidFill>
                <a:effectLst/>
                <a:latin typeface="+mn-lt"/>
                <a:ea typeface="+mn-ea"/>
              </a:rPr>
              <a:t>を活用したテクノロジーが身近なものになり、便利な世の中になることを歓迎する一方で、「</a:t>
            </a:r>
            <a:r>
              <a:rPr lang="en" altLang="ja-JP" b="0" i="0" dirty="0">
                <a:solidFill>
                  <a:srgbClr val="585C5A"/>
                </a:solidFill>
                <a:effectLst/>
                <a:latin typeface="+mn-lt"/>
                <a:ea typeface="+mn-ea"/>
              </a:rPr>
              <a:t>AI</a:t>
            </a:r>
            <a:r>
              <a:rPr lang="ja-JP" altLang="en-US" b="0" i="0" dirty="0">
                <a:solidFill>
                  <a:srgbClr val="585C5A"/>
                </a:solidFill>
                <a:effectLst/>
                <a:latin typeface="+mn-lt"/>
                <a:ea typeface="+mn-ea"/>
              </a:rPr>
              <a:t>が発達することで人間の仕事が奪われるのではないか」と危惧する声を耳にする機会が増えました。</a:t>
            </a:r>
          </a:p>
          <a:p>
            <a:pPr algn="just" fontAlgn="base"/>
            <a:r>
              <a:rPr lang="ja-JP" altLang="en-US" b="0" i="0" dirty="0">
                <a:solidFill>
                  <a:srgbClr val="585C5A"/>
                </a:solidFill>
                <a:effectLst/>
                <a:latin typeface="+mn-lt"/>
                <a:ea typeface="+mn-ea"/>
              </a:rPr>
              <a:t>各種メディアがこぞって「こんな仕事はいずれ</a:t>
            </a:r>
            <a:r>
              <a:rPr lang="en" altLang="ja-JP" b="0" i="0" dirty="0">
                <a:solidFill>
                  <a:srgbClr val="585C5A"/>
                </a:solidFill>
                <a:effectLst/>
                <a:latin typeface="+mn-lt"/>
                <a:ea typeface="+mn-ea"/>
              </a:rPr>
              <a:t>AI</a:t>
            </a:r>
            <a:r>
              <a:rPr lang="ja-JP" altLang="en-US" b="0" i="0" dirty="0">
                <a:solidFill>
                  <a:srgbClr val="585C5A"/>
                </a:solidFill>
                <a:effectLst/>
                <a:latin typeface="+mn-lt"/>
                <a:ea typeface="+mn-ea"/>
              </a:rPr>
              <a:t>に淘汰されてしまう」と警鐘を鳴らしていることもあり、どのように仕事を選べばいいのか不安に感じている人も多いようです。</a:t>
            </a:r>
          </a:p>
          <a:p>
            <a:pPr algn="just" fontAlgn="base"/>
            <a:r>
              <a:rPr lang="ja-JP" altLang="en-US" b="0" i="0" dirty="0">
                <a:solidFill>
                  <a:srgbClr val="585C5A"/>
                </a:solidFill>
                <a:effectLst/>
                <a:latin typeface="+mn-lt"/>
                <a:ea typeface="+mn-ea"/>
              </a:rPr>
              <a:t>しかし、</a:t>
            </a:r>
            <a:r>
              <a:rPr lang="ja-JP" altLang="en-US" b="1" i="0" dirty="0">
                <a:solidFill>
                  <a:srgbClr val="E1000D"/>
                </a:solidFill>
                <a:effectLst/>
                <a:latin typeface="+mn-lt"/>
                <a:ea typeface="+mn-ea"/>
              </a:rPr>
              <a:t>人々の不安を煽るように、少々行きすぎた表現が用いられている</a:t>
            </a:r>
            <a:r>
              <a:rPr lang="ja-JP" altLang="en-US" b="0" i="0" dirty="0">
                <a:solidFill>
                  <a:srgbClr val="585C5A"/>
                </a:solidFill>
                <a:effectLst/>
                <a:latin typeface="+mn-lt"/>
                <a:ea typeface="+mn-ea"/>
              </a:rPr>
              <a:t>ように感じることも多々あります。</a:t>
            </a:r>
          </a:p>
          <a:p>
            <a:pPr algn="just" fontAlgn="base"/>
            <a:r>
              <a:rPr lang="ja-JP" altLang="en-US" b="0" i="0" dirty="0">
                <a:solidFill>
                  <a:srgbClr val="585C5A"/>
                </a:solidFill>
                <a:effectLst/>
                <a:latin typeface="+mn-lt"/>
                <a:ea typeface="+mn-ea"/>
              </a:rPr>
              <a:t>人間が持つ</a:t>
            </a:r>
            <a:r>
              <a:rPr lang="en" altLang="ja-JP" b="0" i="0" dirty="0">
                <a:solidFill>
                  <a:srgbClr val="585C5A"/>
                </a:solidFill>
                <a:effectLst/>
                <a:latin typeface="+mn-lt"/>
                <a:ea typeface="+mn-ea"/>
              </a:rPr>
              <a:t>NI</a:t>
            </a:r>
            <a:r>
              <a:rPr lang="ja-JP" altLang="en" b="0" i="0" dirty="0">
                <a:solidFill>
                  <a:srgbClr val="585C5A"/>
                </a:solidFill>
                <a:effectLst/>
                <a:latin typeface="+mn-lt"/>
                <a:ea typeface="+mn-ea"/>
              </a:rPr>
              <a:t>（</a:t>
            </a:r>
            <a:r>
              <a:rPr lang="ja-JP" altLang="en-US" b="0" i="0" dirty="0">
                <a:solidFill>
                  <a:srgbClr val="585C5A"/>
                </a:solidFill>
                <a:effectLst/>
                <a:latin typeface="+mn-lt"/>
                <a:ea typeface="+mn-ea"/>
              </a:rPr>
              <a:t>自然知能）とコンピューター上で表現する</a:t>
            </a:r>
            <a:r>
              <a:rPr lang="en" altLang="ja-JP" b="0" i="0" dirty="0">
                <a:solidFill>
                  <a:srgbClr val="585C5A"/>
                </a:solidFill>
                <a:effectLst/>
                <a:latin typeface="+mn-lt"/>
                <a:ea typeface="+mn-ea"/>
              </a:rPr>
              <a:t>AI</a:t>
            </a:r>
            <a:r>
              <a:rPr lang="ja-JP" altLang="en-US" b="0" i="0" dirty="0">
                <a:solidFill>
                  <a:srgbClr val="585C5A"/>
                </a:solidFill>
                <a:effectLst/>
                <a:latin typeface="+mn-lt"/>
                <a:ea typeface="+mn-ea"/>
              </a:rPr>
              <a:t>の間にはまだまだ埋められないほどの溝があることも事実。実際に、</a:t>
            </a:r>
            <a:r>
              <a:rPr lang="ja-JP" altLang="en-US" b="1" i="0" dirty="0">
                <a:solidFill>
                  <a:srgbClr val="585C5A"/>
                </a:solidFill>
                <a:effectLst/>
                <a:latin typeface="+mn-lt"/>
                <a:ea typeface="+mn-ea"/>
              </a:rPr>
              <a:t>現在開発されている</a:t>
            </a:r>
            <a:r>
              <a:rPr lang="en" altLang="ja-JP" b="1" i="0" dirty="0">
                <a:solidFill>
                  <a:srgbClr val="585C5A"/>
                </a:solidFill>
                <a:effectLst/>
                <a:latin typeface="+mn-lt"/>
                <a:ea typeface="+mn-ea"/>
              </a:rPr>
              <a:t>AI</a:t>
            </a:r>
            <a:r>
              <a:rPr lang="ja-JP" altLang="en-US" b="1" i="0" dirty="0">
                <a:solidFill>
                  <a:srgbClr val="585C5A"/>
                </a:solidFill>
                <a:effectLst/>
                <a:latin typeface="+mn-lt"/>
                <a:ea typeface="+mn-ea"/>
              </a:rPr>
              <a:t>のほとんどは問題特化型で、</a:t>
            </a:r>
            <a:r>
              <a:rPr lang="en-US" altLang="ja-JP" b="1" i="0" dirty="0">
                <a:solidFill>
                  <a:srgbClr val="585C5A"/>
                </a:solidFill>
                <a:effectLst/>
                <a:latin typeface="+mn-lt"/>
                <a:ea typeface="+mn-ea"/>
              </a:rPr>
              <a:t>1</a:t>
            </a:r>
            <a:r>
              <a:rPr lang="ja-JP" altLang="en-US" b="1" i="0" dirty="0" err="1">
                <a:solidFill>
                  <a:srgbClr val="585C5A"/>
                </a:solidFill>
                <a:effectLst/>
                <a:latin typeface="+mn-lt"/>
                <a:ea typeface="+mn-ea"/>
              </a:rPr>
              <a:t>つの</a:t>
            </a:r>
            <a:r>
              <a:rPr lang="ja-JP" altLang="en-US" b="1" i="0" dirty="0">
                <a:solidFill>
                  <a:srgbClr val="585C5A"/>
                </a:solidFill>
                <a:effectLst/>
                <a:latin typeface="+mn-lt"/>
                <a:ea typeface="+mn-ea"/>
              </a:rPr>
              <a:t>モデル化・数学化した問題の解決にのみ機能している</a:t>
            </a:r>
            <a:r>
              <a:rPr lang="ja-JP" altLang="en-US" b="0" i="0" dirty="0">
                <a:solidFill>
                  <a:srgbClr val="585C5A"/>
                </a:solidFill>
                <a:effectLst/>
                <a:latin typeface="+mn-lt"/>
                <a:ea typeface="+mn-ea"/>
              </a:rPr>
              <a:t>というのが現状です。</a:t>
            </a:r>
          </a:p>
          <a:p>
            <a:pPr algn="just" fontAlgn="base"/>
            <a:r>
              <a:rPr lang="ja-JP" altLang="en-US" b="0" i="0" dirty="0">
                <a:solidFill>
                  <a:srgbClr val="585C5A"/>
                </a:solidFill>
                <a:effectLst/>
                <a:latin typeface="+mn-lt"/>
                <a:ea typeface="+mn-ea"/>
              </a:rPr>
              <a:t>「問題特化型の知能をたくさん集めればいいのでは？」と考える方もいるかもしれませんが、小さい知能を集めたところで人間のように全体を考える知能にはなりえません。例え、シンギュラリティに到達したとしても、すぐに</a:t>
            </a:r>
            <a:r>
              <a:rPr lang="en" altLang="ja-JP" b="0" i="0" dirty="0">
                <a:solidFill>
                  <a:srgbClr val="585C5A"/>
                </a:solidFill>
                <a:effectLst/>
                <a:latin typeface="+mn-lt"/>
                <a:ea typeface="+mn-ea"/>
              </a:rPr>
              <a:t>AI</a:t>
            </a:r>
            <a:r>
              <a:rPr lang="ja-JP" altLang="en-US" b="0" i="0" dirty="0">
                <a:solidFill>
                  <a:srgbClr val="585C5A"/>
                </a:solidFill>
                <a:effectLst/>
                <a:latin typeface="+mn-lt"/>
                <a:ea typeface="+mn-ea"/>
              </a:rPr>
              <a:t>が幅広くあらゆる問題について考えられるわけではないのです。</a:t>
            </a:r>
            <a:endParaRPr lang="en-US" altLang="ja-JP" b="0" i="0" dirty="0">
              <a:solidFill>
                <a:srgbClr val="585C5A"/>
              </a:solidFill>
              <a:effectLst/>
              <a:latin typeface="+mn-lt"/>
              <a:ea typeface="+mn-ea"/>
            </a:endParaRPr>
          </a:p>
          <a:p>
            <a:pPr algn="just" fontAlgn="base"/>
            <a:endParaRPr lang="en-US" altLang="ja-JP" b="0" i="0" dirty="0">
              <a:solidFill>
                <a:srgbClr val="585C5A"/>
              </a:solidFill>
              <a:effectLst/>
              <a:latin typeface="+mn-lt"/>
              <a:ea typeface="+mn-ea"/>
            </a:endParaRPr>
          </a:p>
          <a:p>
            <a:pPr algn="just" fontAlgn="base"/>
            <a:r>
              <a:rPr lang="ja-JP" altLang="en-US" b="1" i="0" dirty="0">
                <a:solidFill>
                  <a:srgbClr val="585C5A"/>
                </a:solidFill>
                <a:effectLst/>
                <a:latin typeface="+mn-lt"/>
                <a:ea typeface="+mn-ea"/>
              </a:rPr>
              <a:t>人工知能やロボットによる代替可能性が高い</a:t>
            </a:r>
            <a:r>
              <a:rPr lang="en-US" altLang="ja-JP" b="1" i="0" dirty="0">
                <a:solidFill>
                  <a:srgbClr val="585C5A"/>
                </a:solidFill>
                <a:effectLst/>
                <a:latin typeface="+mn-lt"/>
                <a:ea typeface="+mn-ea"/>
              </a:rPr>
              <a:t>100</a:t>
            </a:r>
            <a:r>
              <a:rPr lang="ja-JP" altLang="en-US" b="1" i="0" dirty="0">
                <a:solidFill>
                  <a:srgbClr val="585C5A"/>
                </a:solidFill>
                <a:effectLst/>
                <a:latin typeface="+mn-lt"/>
                <a:ea typeface="+mn-ea"/>
              </a:rPr>
              <a:t>種の職業</a:t>
            </a:r>
            <a:endParaRPr lang="ja-JP" altLang="en-US" b="0" i="0" dirty="0">
              <a:solidFill>
                <a:srgbClr val="585C5A"/>
              </a:solidFill>
              <a:effectLst/>
              <a:latin typeface="+mn-lt"/>
              <a:ea typeface="+mn-ea"/>
            </a:endParaRPr>
          </a:p>
          <a:p>
            <a:pPr algn="just" fontAlgn="base"/>
            <a:r>
              <a:rPr lang="ja-JP" altLang="en" b="0" i="0" dirty="0">
                <a:solidFill>
                  <a:srgbClr val="585C5A"/>
                </a:solidFill>
                <a:effectLst/>
                <a:latin typeface="+mn-lt"/>
                <a:ea typeface="+mn-ea"/>
              </a:rPr>
              <a:t>ＩＣ</a:t>
            </a:r>
            <a:r>
              <a:rPr lang="ja-JP" altLang="en-US" b="0" i="0" dirty="0">
                <a:solidFill>
                  <a:srgbClr val="585C5A"/>
                </a:solidFill>
                <a:effectLst/>
                <a:latin typeface="+mn-lt"/>
                <a:ea typeface="+mn-ea"/>
              </a:rPr>
              <a:t>生産オペレーター、一般事務員、鋳物工、医療事務員、受付係、</a:t>
            </a:r>
            <a:r>
              <a:rPr lang="ja-JP" altLang="en" b="0" i="0" dirty="0">
                <a:solidFill>
                  <a:srgbClr val="585C5A"/>
                </a:solidFill>
                <a:effectLst/>
                <a:latin typeface="+mn-lt"/>
                <a:ea typeface="+mn-ea"/>
              </a:rPr>
              <a:t>ＡＶ・</a:t>
            </a:r>
            <a:r>
              <a:rPr lang="ja-JP" altLang="en-US" b="0" i="0" dirty="0">
                <a:solidFill>
                  <a:srgbClr val="585C5A"/>
                </a:solidFill>
                <a:effectLst/>
                <a:latin typeface="+mn-lt"/>
                <a:ea typeface="+mn-ea"/>
              </a:rPr>
              <a:t>通信機器組立・修理工、駅務員、</a:t>
            </a:r>
            <a:r>
              <a:rPr lang="ja-JP" altLang="en" b="0" i="0" dirty="0">
                <a:solidFill>
                  <a:srgbClr val="585C5A"/>
                </a:solidFill>
                <a:effectLst/>
                <a:latin typeface="+mn-lt"/>
                <a:ea typeface="+mn-ea"/>
              </a:rPr>
              <a:t>ＮＣ</a:t>
            </a:r>
            <a:r>
              <a:rPr lang="ja-JP" altLang="en-US" b="0" i="0" dirty="0">
                <a:solidFill>
                  <a:srgbClr val="585C5A"/>
                </a:solidFill>
                <a:effectLst/>
                <a:latin typeface="+mn-lt"/>
                <a:ea typeface="+mn-ea"/>
              </a:rPr>
              <a:t>研削盤工、</a:t>
            </a:r>
            <a:r>
              <a:rPr lang="ja-JP" altLang="en" b="0" i="0" dirty="0">
                <a:solidFill>
                  <a:srgbClr val="585C5A"/>
                </a:solidFill>
                <a:effectLst/>
                <a:latin typeface="+mn-lt"/>
                <a:ea typeface="+mn-ea"/>
              </a:rPr>
              <a:t>ＮＣ</a:t>
            </a:r>
            <a:r>
              <a:rPr lang="ja-JP" altLang="en-US" b="0" i="0" dirty="0">
                <a:solidFill>
                  <a:srgbClr val="585C5A"/>
                </a:solidFill>
                <a:effectLst/>
                <a:latin typeface="+mn-lt"/>
                <a:ea typeface="+mn-ea"/>
              </a:rPr>
              <a:t>旋盤工、会計監査係員、加工紙製造工、貸付係事務員、学校事務員、カメラ組立工、機械木工、寄宿舎・寮・マンション管理人、</a:t>
            </a:r>
            <a:r>
              <a:rPr lang="ja-JP" altLang="en" b="0" i="0" dirty="0">
                <a:solidFill>
                  <a:srgbClr val="585C5A"/>
                </a:solidFill>
                <a:effectLst/>
                <a:latin typeface="+mn-lt"/>
                <a:ea typeface="+mn-ea"/>
              </a:rPr>
              <a:t>ＣＡＤ</a:t>
            </a:r>
            <a:r>
              <a:rPr lang="ja-JP" altLang="en-US" b="0" i="0" dirty="0">
                <a:solidFill>
                  <a:srgbClr val="585C5A"/>
                </a:solidFill>
                <a:effectLst/>
                <a:latin typeface="+mn-lt"/>
                <a:ea typeface="+mn-ea"/>
              </a:rPr>
              <a:t>オペレーター、給食調理人、教育・研修事務員、行政事務員（国）、行政事務員（県市町村）、銀行窓口係、金属加工・金属製品検査工、金属研磨工、金属材料製造検査工、金属熱処理工、金属プレス工、クリーニング取次店員、計器組立工、警備員、経理事務員、検収・検品係員、検針員、建設作業員、ゴム製品成形工（タイヤ成形を除く）、こん包工、サッシ工、産業廃棄物収集運搬作業員、紙器製造工、自動車組立工、自動車塗装工、出荷・発送係員、じんかい収集作業員、人事係事務員、新聞配達員、診療情報管理士、水産ねり製品製造工、スーパー店員、生産現場事務員、製パン工、製粉工、製本作業員、清涼飲料ルートセールス員、石油精製オペレーター、セメント生産オペレーター、繊維製品検査工、倉庫作業員、惣菜製造工、測量士、宝くじ販売人、タクシー運転者、宅配便配達員、鍛造工、駐車場管理人、通関士、通信販売受付事務員、積卸作業員、データ入力係、電気通信技術者、電算写植オペレーター、電子計算機保守員（</a:t>
            </a:r>
            <a:r>
              <a:rPr lang="ja-JP" altLang="en" b="0" i="0" dirty="0">
                <a:solidFill>
                  <a:srgbClr val="585C5A"/>
                </a:solidFill>
                <a:effectLst/>
                <a:latin typeface="+mn-lt"/>
                <a:ea typeface="+mn-ea"/>
              </a:rPr>
              <a:t>ＩＴ</a:t>
            </a:r>
            <a:r>
              <a:rPr lang="ja-JP" altLang="en-US" b="0" i="0" dirty="0">
                <a:solidFill>
                  <a:srgbClr val="585C5A"/>
                </a:solidFill>
                <a:effectLst/>
                <a:latin typeface="+mn-lt"/>
                <a:ea typeface="+mn-ea"/>
              </a:rPr>
              <a:t>保守員）、電子部品製造工、電車運転士、道路パトロール隊員、日用品修理ショップ店員、バイク便配達員、発電員、非破壊検査員、ビル施設管理技術者、ビル清掃員、物品購買事務員、プラスチック製品成形工、プロセス製版オペレーター、ボイラーオペレーター、貿易事務員、包装作業員、保管・管理係員、保険事務員、ホテル客室係、マシニングセンター・オペレーター、ミシン縫製工、めっき工、</a:t>
            </a:r>
            <a:r>
              <a:rPr lang="ja-JP" altLang="en-US" b="0" i="0" dirty="0" err="1">
                <a:solidFill>
                  <a:srgbClr val="585C5A"/>
                </a:solidFill>
                <a:effectLst/>
                <a:latin typeface="+mn-lt"/>
                <a:ea typeface="+mn-ea"/>
              </a:rPr>
              <a:t>めん</a:t>
            </a:r>
            <a:r>
              <a:rPr lang="ja-JP" altLang="en-US" b="0" i="0" dirty="0">
                <a:solidFill>
                  <a:srgbClr val="585C5A"/>
                </a:solidFill>
                <a:effectLst/>
                <a:latin typeface="+mn-lt"/>
                <a:ea typeface="+mn-ea"/>
              </a:rPr>
              <a:t>類製造工、郵便外務員、郵便事務員、有料道路料金収受員、レジ係、列車清掃員、レンタカー営業所員、路線バス運転者</a:t>
            </a:r>
          </a:p>
          <a:p>
            <a:pPr algn="just" fontAlgn="base"/>
            <a:br>
              <a:rPr lang="ja-JP" altLang="en-US" dirty="0">
                <a:latin typeface="+mn-lt"/>
                <a:ea typeface="+mn-ea"/>
              </a:rPr>
            </a:br>
            <a:r>
              <a:rPr lang="ja-JP" altLang="en-US" b="1" i="0" dirty="0">
                <a:solidFill>
                  <a:srgbClr val="585C5A"/>
                </a:solidFill>
                <a:effectLst/>
                <a:latin typeface="+mn-lt"/>
                <a:ea typeface="+mn-ea"/>
              </a:rPr>
              <a:t>人工知能やロボットによる代替可能性が低い</a:t>
            </a:r>
            <a:r>
              <a:rPr lang="en-US" altLang="ja-JP" b="1" i="0" dirty="0">
                <a:solidFill>
                  <a:srgbClr val="585C5A"/>
                </a:solidFill>
                <a:effectLst/>
                <a:latin typeface="+mn-lt"/>
                <a:ea typeface="+mn-ea"/>
              </a:rPr>
              <a:t>100</a:t>
            </a:r>
            <a:r>
              <a:rPr lang="ja-JP" altLang="en-US" b="1" i="0" dirty="0">
                <a:solidFill>
                  <a:srgbClr val="585C5A"/>
                </a:solidFill>
                <a:effectLst/>
                <a:latin typeface="+mn-lt"/>
                <a:ea typeface="+mn-ea"/>
              </a:rPr>
              <a:t>種の職業</a:t>
            </a:r>
            <a:endParaRPr lang="ja-JP" altLang="en-US" b="0" i="0" dirty="0">
              <a:solidFill>
                <a:srgbClr val="585C5A"/>
              </a:solidFill>
              <a:effectLst/>
              <a:latin typeface="+mn-lt"/>
              <a:ea typeface="+mn-ea"/>
            </a:endParaRPr>
          </a:p>
          <a:p>
            <a:pPr algn="just" fontAlgn="base"/>
            <a:r>
              <a:rPr lang="ja-JP" altLang="en-US" b="0" i="0" dirty="0">
                <a:solidFill>
                  <a:srgbClr val="585C5A"/>
                </a:solidFill>
                <a:effectLst/>
                <a:latin typeface="+mn-lt"/>
                <a:ea typeface="+mn-ea"/>
              </a:rPr>
              <a:t>アートディレクター、アウトドアインストラクター、アナウンサー、アロマセラピスト、犬訓練士、医療ソーシャルワーカー、インテリアコーディネーター、インテリアデザイナー、映画カメラマン、映画監督、エコノミスト、音楽教室講師、学芸員、学校カウンセラー、観光バスガイド、教育カウンセラー、クラシック演奏家、グラフィックデザイナー、ケアマネージャー、経営コンサルタント、芸能マネージャー、ゲームクリエーター、外科医、言語聴覚士、工業デザイナー、広告ディレクター、国際協力専門家、コピーライター、作業療法士、作詞家、作曲家</a:t>
            </a:r>
            <a:r>
              <a:rPr lang="ja-JP" altLang="en-US" b="0" i="0" dirty="0" err="1">
                <a:solidFill>
                  <a:srgbClr val="585C5A"/>
                </a:solidFill>
                <a:effectLst/>
                <a:latin typeface="+mn-lt"/>
                <a:ea typeface="+mn-ea"/>
              </a:rPr>
              <a:t>、</a:t>
            </a:r>
            <a:r>
              <a:rPr lang="ja-JP" altLang="en-US" b="0" i="0" dirty="0">
                <a:solidFill>
                  <a:srgbClr val="585C5A"/>
                </a:solidFill>
                <a:effectLst/>
                <a:latin typeface="+mn-lt"/>
                <a:ea typeface="+mn-ea"/>
              </a:rPr>
              <a:t>雑誌編集者、産業カウンセラー、産婦人科医、歯科医師、児童厚生員、シナリオライター、社会学研究者、社会教育主事、社会福祉施設介護職員、社会福祉施設指導員、獣医師、柔道整復師、ジュエリーデザイナー、小学校教員、商業カメラマン、小児科医、 商品開発部員、助産師、心理学研究者、人類学者、スタイリスト、スポーツインストラクター、スポーツライター、声楽家、精神科医、ソムリエ、大学・短期大学教員、中学校教員、中小企業診断士、ツアーコンダクター、ディスクジョッキー、ディスプレイデザイナー、デスク、テレビカメラマン、テレビタレント、図書編集者、内科医、日本語教師、ネイル・アーティスト、バーテンダー、俳優、はり師・きゅう師、美容師、評論家、ファッションデザイナー、フードコーディネーター、舞台演出家、舞台美術家、フラワーデザイナー、フリーライター、プロデューサー、ペンション経営者、保育士、放送記者、放送ディレクター、報道カメラマン、法務教官、マーケティング・リサーチャー、マンガ家、ミュージシャン、メイクアップアーティスト、盲・</a:t>
            </a:r>
            <a:r>
              <a:rPr lang="ja-JP" altLang="en-US" b="0" i="0" dirty="0" err="1">
                <a:solidFill>
                  <a:srgbClr val="585C5A"/>
                </a:solidFill>
                <a:effectLst/>
                <a:latin typeface="+mn-lt"/>
                <a:ea typeface="+mn-ea"/>
              </a:rPr>
              <a:t>ろう</a:t>
            </a:r>
            <a:r>
              <a:rPr lang="ja-JP" altLang="en-US" b="0" i="0" dirty="0">
                <a:solidFill>
                  <a:srgbClr val="585C5A"/>
                </a:solidFill>
                <a:effectLst/>
                <a:latin typeface="+mn-lt"/>
                <a:ea typeface="+mn-ea"/>
              </a:rPr>
              <a:t>・養護学校教員、幼稚園教員、理学療法士、料理研究家、旅行会社カウンター係、レコードプロデューサー、レストラン支配人、録音エンジニア</a:t>
            </a:r>
          </a:p>
          <a:p>
            <a:endParaRPr lang="ja-JP" altLang="en-US" b="0" i="0" dirty="0">
              <a:solidFill>
                <a:srgbClr val="585C5A"/>
              </a:solidFill>
              <a:effectLst/>
              <a:latin typeface="+mn-lt"/>
              <a:ea typeface="+mn-ea"/>
            </a:endParaRPr>
          </a:p>
          <a:p>
            <a:endParaRPr kumimoji="1" lang="en-US" altLang="ja-JP" dirty="0">
              <a:latin typeface="+mn-lt"/>
              <a:ea typeface="+mn-ea"/>
            </a:endParaRPr>
          </a:p>
          <a:p>
            <a:endParaRPr kumimoji="1" lang="ja-JP" altLang="en-US" dirty="0">
              <a:latin typeface="+mn-lt"/>
              <a:ea typeface="+mn-ea"/>
            </a:endParaRPr>
          </a:p>
        </p:txBody>
      </p:sp>
    </p:spTree>
    <p:extLst>
      <p:ext uri="{BB962C8B-B14F-4D97-AF65-F5344CB8AC3E}">
        <p14:creationId xmlns:p14="http://schemas.microsoft.com/office/powerpoint/2010/main" val="104262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018777E-BEAC-4E73-B795-501E833D1A85}" type="datetime1">
              <a:rPr kumimoji="1" lang="ja-JP" altLang="en-US" smtClean="0"/>
              <a:t>2024/4/24</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36AFFB7D-765A-4697-AD04-79ECF099314B}" type="slidenum">
              <a:rPr kumimoji="1" lang="ja-JP" altLang="en-US" smtClean="0"/>
              <a:t>‹#›</a:t>
            </a:fld>
            <a:endParaRPr kumimoji="1" lang="ja-JP" altLang="en-US" dirty="0"/>
          </a:p>
        </p:txBody>
      </p:sp>
    </p:spTree>
    <p:extLst>
      <p:ext uri="{BB962C8B-B14F-4D97-AF65-F5344CB8AC3E}">
        <p14:creationId xmlns:p14="http://schemas.microsoft.com/office/powerpoint/2010/main" val="39007696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hyperlink" Target="https://moodle.s.kyushu-u.ac.jp/mod/resource/view.php?id=1065517" TargetMode="External"/><Relationship Id="rId3" Type="http://schemas.openxmlformats.org/officeDocument/2006/relationships/hyperlink" Target="https://moodle.s.kyushu-u.ac.jp/mod/resource/view.php?id=1065511" TargetMode="External"/><Relationship Id="rId7" Type="http://schemas.openxmlformats.org/officeDocument/2006/relationships/hyperlink" Target="https://moodle.s.kyushu-u.ac.jp/mod/resource/view.php?id=1065515"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moodle.s.kyushu-u.ac.jp/mod/resource/view.php?id=1065514" TargetMode="External"/><Relationship Id="rId5" Type="http://schemas.openxmlformats.org/officeDocument/2006/relationships/hyperlink" Target="https://moodle.s.kyushu-u.ac.jp/mod/resource/view.php?id=1065512" TargetMode="External"/><Relationship Id="rId10" Type="http://schemas.openxmlformats.org/officeDocument/2006/relationships/hyperlink" Target="https://moodle.s.kyushu-u.ac.jp/mod/resource/view.php?id=1065520" TargetMode="External"/><Relationship Id="rId4" Type="http://schemas.openxmlformats.org/officeDocument/2006/relationships/hyperlink" Target="https://moodle.s.kyushu-u.ac.jp/mod/resource/view.php?id=1065506" TargetMode="External"/><Relationship Id="rId9" Type="http://schemas.openxmlformats.org/officeDocument/2006/relationships/hyperlink" Target="https://moodle.s.kyushu-u.ac.jp/mod/resource/view.php?id=106551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38" name="Google Shape;338;p12"/>
          <p:cNvSpPr txBox="1">
            <a:spLocks noGrp="1"/>
          </p:cNvSpPr>
          <p:nvPr>
            <p:ph type="ctrTitle"/>
          </p:nvPr>
        </p:nvSpPr>
        <p:spPr>
          <a:xfrm>
            <a:off x="793297" y="3128236"/>
            <a:ext cx="49626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dirty="0"/>
              <a:t>Technical Design C</a:t>
            </a:r>
            <a:r>
              <a:rPr lang="en" sz="3600" dirty="0"/>
              <a:t>oncept for Digital Transformation(DX)</a:t>
            </a:r>
            <a:endParaRPr sz="3600" dirty="0"/>
          </a:p>
        </p:txBody>
      </p:sp>
      <p:pic>
        <p:nvPicPr>
          <p:cNvPr id="5" name="図 4">
            <a:extLst>
              <a:ext uri="{FF2B5EF4-FFF2-40B4-BE49-F238E27FC236}">
                <a16:creationId xmlns:a16="http://schemas.microsoft.com/office/drawing/2014/main" id="{53F11CE2-BE96-4DD3-9DD1-5272483F9AB9}"/>
              </a:ext>
            </a:extLst>
          </p:cNvPr>
          <p:cNvPicPr>
            <a:picLocks noChangeAspect="1"/>
          </p:cNvPicPr>
          <p:nvPr/>
        </p:nvPicPr>
        <p:blipFill>
          <a:blip r:embed="rId3"/>
          <a:stretch>
            <a:fillRect/>
          </a:stretch>
        </p:blipFill>
        <p:spPr>
          <a:xfrm>
            <a:off x="5755897" y="2740979"/>
            <a:ext cx="3007270" cy="2004457"/>
          </a:xfrm>
          <a:prstGeom prst="rect">
            <a:avLst/>
          </a:prstGeom>
          <a:ln>
            <a:noFill/>
          </a:ln>
          <a:effectLst>
            <a:softEdge rad="112500"/>
          </a:effectLst>
        </p:spPr>
      </p:pic>
      <p:sp>
        <p:nvSpPr>
          <p:cNvPr id="2" name="AutoShape 2" descr="https://delco-construction.com/wp-content/uploads/2021/05/digital-transformation-construction-architecture-new-normal-5-bufalloboy-scaled-1.jpg">
            <a:extLst>
              <a:ext uri="{FF2B5EF4-FFF2-40B4-BE49-F238E27FC236}">
                <a16:creationId xmlns:a16="http://schemas.microsoft.com/office/drawing/2014/main" id="{16462E13-D949-47C8-A019-4A2B7274128B}"/>
              </a:ext>
            </a:extLst>
          </p:cNvPr>
          <p:cNvSpPr>
            <a:spLocks noChangeAspect="1" noChangeArrowheads="1"/>
          </p:cNvSpPr>
          <p:nvPr/>
        </p:nvSpPr>
        <p:spPr bwMode="auto">
          <a:xfrm>
            <a:off x="5203372" y="1223078"/>
            <a:ext cx="224971" cy="2249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052" name="Picture 4" descr="https://delco-construction.com/wp-content/uploads/2021/05/digital-transformation-construction-architecture-new-normal-5-bufalloboy-scaled-1.jpg">
            <a:extLst>
              <a:ext uri="{FF2B5EF4-FFF2-40B4-BE49-F238E27FC236}">
                <a16:creationId xmlns:a16="http://schemas.microsoft.com/office/drawing/2014/main" id="{A6960E3F-B894-4A90-963D-05FB0ECAE7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25041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67700-E662-DD53-5774-15DFA6E6EADD}"/>
              </a:ext>
            </a:extLst>
          </p:cNvPr>
          <p:cNvSpPr>
            <a:spLocks noGrp="1"/>
          </p:cNvSpPr>
          <p:nvPr>
            <p:ph type="title"/>
          </p:nvPr>
        </p:nvSpPr>
        <p:spPr>
          <a:xfrm>
            <a:off x="431800" y="510887"/>
            <a:ext cx="5640900" cy="541350"/>
          </a:xfrm>
        </p:spPr>
        <p:txBody>
          <a:bodyPr/>
          <a:lstStyle/>
          <a:p>
            <a:r>
              <a:rPr kumimoji="1" lang="en-US" altLang="ja-JP" sz="2800" dirty="0"/>
              <a:t>Upper limit </a:t>
            </a:r>
            <a:endParaRPr kumimoji="1" lang="ja-JP" altLang="en-US" sz="2800"/>
          </a:p>
        </p:txBody>
      </p:sp>
      <p:sp>
        <p:nvSpPr>
          <p:cNvPr id="5" name="スライド番号プレースホルダー 4">
            <a:extLst>
              <a:ext uri="{FF2B5EF4-FFF2-40B4-BE49-F238E27FC236}">
                <a16:creationId xmlns:a16="http://schemas.microsoft.com/office/drawing/2014/main" id="{B76A8F48-E6BD-FCDA-6874-5915AF3EE5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図 5">
            <a:extLst>
              <a:ext uri="{FF2B5EF4-FFF2-40B4-BE49-F238E27FC236}">
                <a16:creationId xmlns:a16="http://schemas.microsoft.com/office/drawing/2014/main" id="{58850CD1-95CE-69C2-3AA0-CB6A102B4EE6}"/>
              </a:ext>
            </a:extLst>
          </p:cNvPr>
          <p:cNvPicPr>
            <a:picLocks noChangeAspect="1"/>
          </p:cNvPicPr>
          <p:nvPr/>
        </p:nvPicPr>
        <p:blipFill>
          <a:blip r:embed="rId3"/>
          <a:stretch>
            <a:fillRect/>
          </a:stretch>
        </p:blipFill>
        <p:spPr>
          <a:xfrm>
            <a:off x="340752" y="1258566"/>
            <a:ext cx="4597704" cy="3374048"/>
          </a:xfrm>
          <a:prstGeom prst="rect">
            <a:avLst/>
          </a:prstGeom>
        </p:spPr>
      </p:pic>
      <p:sp>
        <p:nvSpPr>
          <p:cNvPr id="9" name="テキスト ボックス 8">
            <a:extLst>
              <a:ext uri="{FF2B5EF4-FFF2-40B4-BE49-F238E27FC236}">
                <a16:creationId xmlns:a16="http://schemas.microsoft.com/office/drawing/2014/main" id="{3B8A710C-7EEF-0BC2-A0F2-70AD1DFDA74D}"/>
              </a:ext>
            </a:extLst>
          </p:cNvPr>
          <p:cNvSpPr txBox="1"/>
          <p:nvPr/>
        </p:nvSpPr>
        <p:spPr>
          <a:xfrm>
            <a:off x="5233290" y="758766"/>
            <a:ext cx="3782490" cy="1323439"/>
          </a:xfrm>
          <a:prstGeom prst="rect">
            <a:avLst/>
          </a:prstGeom>
          <a:noFill/>
        </p:spPr>
        <p:txBody>
          <a:bodyPr wrap="square">
            <a:spAutoFit/>
          </a:bodyPr>
          <a:lstStyle/>
          <a:p>
            <a:r>
              <a:rPr lang="en-US" altLang="ja-JP" sz="2000" dirty="0"/>
              <a:t>D</a:t>
            </a:r>
            <a:r>
              <a:rPr lang="ja-JP" altLang="en-US" sz="2000"/>
              <a:t>gital native companies and legacy companies respond in their performance when customers increase</a:t>
            </a:r>
          </a:p>
        </p:txBody>
      </p:sp>
      <p:sp>
        <p:nvSpPr>
          <p:cNvPr id="11" name="テキスト ボックス 10">
            <a:extLst>
              <a:ext uri="{FF2B5EF4-FFF2-40B4-BE49-F238E27FC236}">
                <a16:creationId xmlns:a16="http://schemas.microsoft.com/office/drawing/2014/main" id="{A8A75BB9-4F71-6827-BEA0-917D29A43742}"/>
              </a:ext>
            </a:extLst>
          </p:cNvPr>
          <p:cNvSpPr txBox="1"/>
          <p:nvPr/>
        </p:nvSpPr>
        <p:spPr>
          <a:xfrm>
            <a:off x="5143146" y="2316505"/>
            <a:ext cx="3962779" cy="2554545"/>
          </a:xfrm>
          <a:prstGeom prst="rect">
            <a:avLst/>
          </a:prstGeom>
          <a:noFill/>
        </p:spPr>
        <p:txBody>
          <a:bodyPr wrap="square">
            <a:spAutoFit/>
          </a:bodyPr>
          <a:lstStyle/>
          <a:p>
            <a:r>
              <a:rPr kumimoji="1" lang="en" altLang="ja-JP" sz="2000" dirty="0"/>
              <a:t>In legacy companies increasing customers means more jobs to be done. </a:t>
            </a:r>
          </a:p>
          <a:p>
            <a:endParaRPr kumimoji="1" lang="en" altLang="ja-JP" sz="2000" dirty="0"/>
          </a:p>
          <a:p>
            <a:r>
              <a:rPr kumimoji="1" lang="en" altLang="ja-JP" sz="2000" dirty="0"/>
              <a:t>"According to the number of employees, there’s </a:t>
            </a:r>
            <a:r>
              <a:rPr kumimoji="1" lang="en" altLang="ja-JP" sz="2000" dirty="0">
                <a:solidFill>
                  <a:srgbClr val="FF0000"/>
                </a:solidFill>
              </a:rPr>
              <a:t>a upper limit </a:t>
            </a:r>
            <a:r>
              <a:rPr kumimoji="1" lang="en" altLang="ja-JP" sz="2000" dirty="0"/>
              <a:t>to the amount of work that can be handled. </a:t>
            </a:r>
            <a:endParaRPr kumimoji="1" lang="ja-JP" altLang="en-US" sz="2000"/>
          </a:p>
        </p:txBody>
      </p:sp>
    </p:spTree>
    <p:extLst>
      <p:ext uri="{BB962C8B-B14F-4D97-AF65-F5344CB8AC3E}">
        <p14:creationId xmlns:p14="http://schemas.microsoft.com/office/powerpoint/2010/main" val="2524037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0D7999-0814-18B3-681E-C6E190C37095}"/>
              </a:ext>
            </a:extLst>
          </p:cNvPr>
          <p:cNvSpPr>
            <a:spLocks noGrp="1"/>
          </p:cNvSpPr>
          <p:nvPr>
            <p:ph type="title"/>
          </p:nvPr>
        </p:nvSpPr>
        <p:spPr>
          <a:xfrm>
            <a:off x="457200" y="311500"/>
            <a:ext cx="5640900" cy="588200"/>
          </a:xfrm>
        </p:spPr>
        <p:txBody>
          <a:bodyPr/>
          <a:lstStyle/>
          <a:p>
            <a:r>
              <a:rPr kumimoji="1" lang="en" altLang="ja-JP" sz="2800" dirty="0"/>
              <a:t>There’s no upper limit</a:t>
            </a:r>
            <a:endParaRPr kumimoji="1" lang="ja-JP" altLang="en-US" sz="2800"/>
          </a:p>
        </p:txBody>
      </p:sp>
      <p:sp>
        <p:nvSpPr>
          <p:cNvPr id="5" name="スライド番号プレースホルダー 4">
            <a:extLst>
              <a:ext uri="{FF2B5EF4-FFF2-40B4-BE49-F238E27FC236}">
                <a16:creationId xmlns:a16="http://schemas.microsoft.com/office/drawing/2014/main" id="{A549846D-092B-3D36-D0DD-6EFE730CB5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9" name="図 8">
            <a:extLst>
              <a:ext uri="{FF2B5EF4-FFF2-40B4-BE49-F238E27FC236}">
                <a16:creationId xmlns:a16="http://schemas.microsoft.com/office/drawing/2014/main" id="{715E877B-DC8F-EC77-0614-BE3A2A92B16E}"/>
              </a:ext>
            </a:extLst>
          </p:cNvPr>
          <p:cNvPicPr>
            <a:picLocks noChangeAspect="1"/>
          </p:cNvPicPr>
          <p:nvPr/>
        </p:nvPicPr>
        <p:blipFill>
          <a:blip r:embed="rId3"/>
          <a:stretch>
            <a:fillRect/>
          </a:stretch>
        </p:blipFill>
        <p:spPr>
          <a:xfrm>
            <a:off x="181738" y="1192370"/>
            <a:ext cx="4534264" cy="3327493"/>
          </a:xfrm>
          <a:prstGeom prst="rect">
            <a:avLst/>
          </a:prstGeom>
        </p:spPr>
      </p:pic>
      <p:sp>
        <p:nvSpPr>
          <p:cNvPr id="10" name="テキスト ボックス 9">
            <a:extLst>
              <a:ext uri="{FF2B5EF4-FFF2-40B4-BE49-F238E27FC236}">
                <a16:creationId xmlns:a16="http://schemas.microsoft.com/office/drawing/2014/main" id="{C5E11E62-9E34-252D-A87F-602543CF5231}"/>
              </a:ext>
            </a:extLst>
          </p:cNvPr>
          <p:cNvSpPr txBox="1"/>
          <p:nvPr/>
        </p:nvSpPr>
        <p:spPr>
          <a:xfrm>
            <a:off x="4764607" y="2457965"/>
            <a:ext cx="4197655" cy="1631216"/>
          </a:xfrm>
          <a:prstGeom prst="rect">
            <a:avLst/>
          </a:prstGeom>
          <a:noFill/>
        </p:spPr>
        <p:txBody>
          <a:bodyPr wrap="square">
            <a:spAutoFit/>
          </a:bodyPr>
          <a:lstStyle/>
          <a:p>
            <a:r>
              <a:rPr kumimoji="1" lang="en" altLang="ja-JP" sz="2000" dirty="0"/>
              <a:t>The more customers, the better the business will perform. </a:t>
            </a:r>
          </a:p>
          <a:p>
            <a:endParaRPr kumimoji="1" lang="en" altLang="ja-JP" sz="2000" dirty="0"/>
          </a:p>
          <a:p>
            <a:r>
              <a:rPr kumimoji="1" lang="en" altLang="ja-JP" sz="2000" dirty="0"/>
              <a:t>The data platform is driving this performance</a:t>
            </a:r>
            <a:endParaRPr lang="ja-JP" altLang="en-US" sz="2000"/>
          </a:p>
        </p:txBody>
      </p:sp>
      <p:sp>
        <p:nvSpPr>
          <p:cNvPr id="12" name="テキスト ボックス 11">
            <a:extLst>
              <a:ext uri="{FF2B5EF4-FFF2-40B4-BE49-F238E27FC236}">
                <a16:creationId xmlns:a16="http://schemas.microsoft.com/office/drawing/2014/main" id="{5FFC79E8-7863-9A02-4B4D-E66B04B7EA7B}"/>
              </a:ext>
            </a:extLst>
          </p:cNvPr>
          <p:cNvSpPr txBox="1"/>
          <p:nvPr/>
        </p:nvSpPr>
        <p:spPr>
          <a:xfrm>
            <a:off x="4798346" y="4089181"/>
            <a:ext cx="4379393" cy="707886"/>
          </a:xfrm>
          <a:prstGeom prst="rect">
            <a:avLst/>
          </a:prstGeom>
          <a:noFill/>
        </p:spPr>
        <p:txBody>
          <a:bodyPr wrap="square">
            <a:spAutoFit/>
          </a:bodyPr>
          <a:lstStyle/>
          <a:p>
            <a:r>
              <a:rPr kumimoji="1" lang="en" altLang="ja-JP" sz="2000" dirty="0"/>
              <a:t>There’s no upper limit, no one can exceed market size</a:t>
            </a:r>
            <a:endParaRPr lang="ja-JP" altLang="en-US" sz="2000"/>
          </a:p>
        </p:txBody>
      </p:sp>
      <p:sp>
        <p:nvSpPr>
          <p:cNvPr id="14" name="テキスト ボックス 13">
            <a:extLst>
              <a:ext uri="{FF2B5EF4-FFF2-40B4-BE49-F238E27FC236}">
                <a16:creationId xmlns:a16="http://schemas.microsoft.com/office/drawing/2014/main" id="{35AC6770-29EA-B68C-C14E-920C26759A25}"/>
              </a:ext>
            </a:extLst>
          </p:cNvPr>
          <p:cNvSpPr txBox="1"/>
          <p:nvPr/>
        </p:nvSpPr>
        <p:spPr>
          <a:xfrm>
            <a:off x="4764607" y="605600"/>
            <a:ext cx="4379393" cy="2062103"/>
          </a:xfrm>
          <a:prstGeom prst="rect">
            <a:avLst/>
          </a:prstGeom>
          <a:noFill/>
        </p:spPr>
        <p:txBody>
          <a:bodyPr wrap="square">
            <a:spAutoFit/>
          </a:bodyPr>
          <a:lstStyle/>
          <a:p>
            <a:r>
              <a:rPr kumimoji="1" lang="en" altLang="ja-JP" sz="2000" dirty="0"/>
              <a:t>Digital native companies, on the other hand, have a low </a:t>
            </a:r>
            <a:r>
              <a:rPr kumimoji="1" lang="en" altLang="ja-JP" sz="2800" dirty="0">
                <a:solidFill>
                  <a:srgbClr val="FF0000"/>
                </a:solidFill>
              </a:rPr>
              <a:t>correlation</a:t>
            </a:r>
            <a:r>
              <a:rPr kumimoji="1" lang="en" altLang="ja-JP" sz="2000" dirty="0"/>
              <a:t> between the size of their business and the number of employees. </a:t>
            </a:r>
          </a:p>
          <a:p>
            <a:endParaRPr kumimoji="1" lang="en" altLang="ja-JP" sz="2000" dirty="0"/>
          </a:p>
        </p:txBody>
      </p:sp>
    </p:spTree>
    <p:extLst>
      <p:ext uri="{BB962C8B-B14F-4D97-AF65-F5344CB8AC3E}">
        <p14:creationId xmlns:p14="http://schemas.microsoft.com/office/powerpoint/2010/main" val="3835331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0D7999-0814-18B3-681E-C6E190C37095}"/>
              </a:ext>
            </a:extLst>
          </p:cNvPr>
          <p:cNvSpPr>
            <a:spLocks noGrp="1"/>
          </p:cNvSpPr>
          <p:nvPr>
            <p:ph type="title"/>
          </p:nvPr>
        </p:nvSpPr>
        <p:spPr>
          <a:xfrm>
            <a:off x="457200" y="605600"/>
            <a:ext cx="5640900" cy="626300"/>
          </a:xfrm>
        </p:spPr>
        <p:txBody>
          <a:bodyPr/>
          <a:lstStyle/>
          <a:p>
            <a:r>
              <a:rPr kumimoji="1" lang="en-US" altLang="ja-JP" sz="2800" dirty="0"/>
              <a:t>Data-driven model</a:t>
            </a:r>
            <a:endParaRPr kumimoji="1" lang="ja-JP" altLang="en-US" sz="2800"/>
          </a:p>
        </p:txBody>
      </p:sp>
      <p:sp>
        <p:nvSpPr>
          <p:cNvPr id="3" name="テキスト プレースホルダー 2">
            <a:extLst>
              <a:ext uri="{FF2B5EF4-FFF2-40B4-BE49-F238E27FC236}">
                <a16:creationId xmlns:a16="http://schemas.microsoft.com/office/drawing/2014/main" id="{610360B7-C7C3-48D8-526F-CC000A6EC12B}"/>
              </a:ext>
            </a:extLst>
          </p:cNvPr>
          <p:cNvSpPr>
            <a:spLocks noGrp="1"/>
          </p:cNvSpPr>
          <p:nvPr>
            <p:ph type="body" idx="1"/>
          </p:nvPr>
        </p:nvSpPr>
        <p:spPr>
          <a:xfrm>
            <a:off x="457200" y="1150750"/>
            <a:ext cx="2682600" cy="2679000"/>
          </a:xfrm>
        </p:spPr>
        <p:txBody>
          <a:bodyPr/>
          <a:lstStyle/>
          <a:p>
            <a:r>
              <a:rPr kumimoji="1" lang="en" altLang="ja-JP" dirty="0">
                <a:solidFill>
                  <a:srgbClr val="FF0000"/>
                </a:solidFill>
              </a:rPr>
              <a:t>Digital native companies, on the other hand, have a low correlation between the size of their business and the number of employees or capital. </a:t>
            </a:r>
          </a:p>
          <a:p>
            <a:endParaRPr kumimoji="1" lang="en" altLang="ja-JP" dirty="0"/>
          </a:p>
          <a:p>
            <a:endParaRPr kumimoji="1" lang="ja-JP" altLang="en-US"/>
          </a:p>
        </p:txBody>
      </p:sp>
      <p:sp>
        <p:nvSpPr>
          <p:cNvPr id="4" name="テキスト プレースホルダー 3">
            <a:extLst>
              <a:ext uri="{FF2B5EF4-FFF2-40B4-BE49-F238E27FC236}">
                <a16:creationId xmlns:a16="http://schemas.microsoft.com/office/drawing/2014/main" id="{20729B99-0103-AFAC-FBA6-1108C4FF44C7}"/>
              </a:ext>
            </a:extLst>
          </p:cNvPr>
          <p:cNvSpPr>
            <a:spLocks noGrp="1"/>
          </p:cNvSpPr>
          <p:nvPr>
            <p:ph type="body" idx="2"/>
          </p:nvPr>
        </p:nvSpPr>
        <p:spPr>
          <a:xfrm>
            <a:off x="3495388" y="1131350"/>
            <a:ext cx="5205424" cy="3250150"/>
          </a:xfrm>
        </p:spPr>
        <p:txBody>
          <a:bodyPr/>
          <a:lstStyle/>
          <a:p>
            <a:r>
              <a:rPr kumimoji="1" lang="en" altLang="ja-JP" dirty="0"/>
              <a:t>This low correlation was caused by "data-driven model". </a:t>
            </a:r>
          </a:p>
          <a:p>
            <a:endParaRPr kumimoji="1" lang="en" altLang="ja-JP" dirty="0"/>
          </a:p>
          <a:p>
            <a:r>
              <a:rPr kumimoji="1" lang="en" altLang="ja-JP" dirty="0"/>
              <a:t>The performance curve for digital native companies in the diagram can be explained as: "The more customers, the better the business will perform. The data platform is driving this performance.", which is also definition of scalability (There’s upper limit, no one can exceed market size.)</a:t>
            </a:r>
          </a:p>
          <a:p>
            <a:endParaRPr kumimoji="1" lang="ja-JP" altLang="en-US"/>
          </a:p>
        </p:txBody>
      </p:sp>
      <p:sp>
        <p:nvSpPr>
          <p:cNvPr id="5" name="スライド番号プレースホルダー 4">
            <a:extLst>
              <a:ext uri="{FF2B5EF4-FFF2-40B4-BE49-F238E27FC236}">
                <a16:creationId xmlns:a16="http://schemas.microsoft.com/office/drawing/2014/main" id="{A549846D-092B-3D36-D0DD-6EFE730CB5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265156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894BC247-00CB-B5C3-25DB-B001EDBF51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8" name="テキスト ボックス 7">
            <a:extLst>
              <a:ext uri="{FF2B5EF4-FFF2-40B4-BE49-F238E27FC236}">
                <a16:creationId xmlns:a16="http://schemas.microsoft.com/office/drawing/2014/main" id="{8922360D-6635-192C-C09B-AD9B950105DB}"/>
              </a:ext>
            </a:extLst>
          </p:cNvPr>
          <p:cNvSpPr txBox="1"/>
          <p:nvPr/>
        </p:nvSpPr>
        <p:spPr>
          <a:xfrm>
            <a:off x="386367" y="1056068"/>
            <a:ext cx="8262658" cy="3477875"/>
          </a:xfrm>
          <a:prstGeom prst="rect">
            <a:avLst/>
          </a:prstGeom>
          <a:noFill/>
        </p:spPr>
        <p:txBody>
          <a:bodyPr wrap="square">
            <a:spAutoFit/>
          </a:bodyPr>
          <a:lstStyle/>
          <a:p>
            <a:r>
              <a:rPr lang="ja-JP" altLang="en-US" sz="2200"/>
              <a:t>However, the point is, </a:t>
            </a:r>
            <a:endParaRPr lang="en-US" altLang="ja-JP" sz="2200" dirty="0"/>
          </a:p>
          <a:p>
            <a:r>
              <a:rPr lang="ja-JP" altLang="en-US" sz="2200"/>
              <a:t>"How we can </a:t>
            </a:r>
            <a:r>
              <a:rPr lang="ja-JP" altLang="en-US" sz="2200">
                <a:solidFill>
                  <a:srgbClr val="FF0000"/>
                </a:solidFill>
              </a:rPr>
              <a:t>collect fine, fast and large amounts of data </a:t>
            </a:r>
            <a:r>
              <a:rPr lang="ja-JP" altLang="en-US" sz="2200"/>
              <a:t>useful for our business?", </a:t>
            </a:r>
            <a:endParaRPr lang="en-US" altLang="ja-JP" sz="2200" dirty="0"/>
          </a:p>
          <a:p>
            <a:r>
              <a:rPr lang="ja-JP" altLang="en-US" sz="2200"/>
              <a:t>and "how we can </a:t>
            </a:r>
            <a:r>
              <a:rPr lang="ja-JP" altLang="en-US" sz="2200">
                <a:solidFill>
                  <a:srgbClr val="FF0000"/>
                </a:solidFill>
              </a:rPr>
              <a:t>make the data work for our business</a:t>
            </a:r>
            <a:r>
              <a:rPr lang="ja-JP" altLang="en-US" sz="2200"/>
              <a:t>?".</a:t>
            </a:r>
          </a:p>
          <a:p>
            <a:endParaRPr lang="ja-JP" altLang="en-US" sz="2200"/>
          </a:p>
          <a:p>
            <a:r>
              <a:rPr lang="ja-JP" altLang="en-US" sz="2200"/>
              <a:t>From this perspective, legacy companies already have technical knowledge in their business domain and have customers, they are already very close to </a:t>
            </a:r>
            <a:r>
              <a:rPr lang="ja-JP" altLang="en-US" sz="2200">
                <a:solidFill>
                  <a:srgbClr val="FF0000"/>
                </a:solidFill>
              </a:rPr>
              <a:t>collect “data”</a:t>
            </a:r>
            <a:r>
              <a:rPr lang="ja-JP" altLang="en-US" sz="2200"/>
              <a:t>. </a:t>
            </a:r>
            <a:endParaRPr lang="en-US" altLang="ja-JP" sz="2200" dirty="0"/>
          </a:p>
          <a:p>
            <a:endParaRPr lang="en-US" altLang="ja-JP" sz="2200" dirty="0"/>
          </a:p>
          <a:p>
            <a:r>
              <a:rPr lang="ja-JP" altLang="en-US" sz="2200"/>
              <a:t>This is big advantage of legacy companies</a:t>
            </a:r>
          </a:p>
        </p:txBody>
      </p:sp>
      <p:sp>
        <p:nvSpPr>
          <p:cNvPr id="6" name="タイトル 1">
            <a:extLst>
              <a:ext uri="{FF2B5EF4-FFF2-40B4-BE49-F238E27FC236}">
                <a16:creationId xmlns:a16="http://schemas.microsoft.com/office/drawing/2014/main" id="{10A009B4-381E-D6D0-1747-169F9E396B16}"/>
              </a:ext>
            </a:extLst>
          </p:cNvPr>
          <p:cNvSpPr>
            <a:spLocks noGrp="1"/>
          </p:cNvSpPr>
          <p:nvPr>
            <p:ph type="title"/>
          </p:nvPr>
        </p:nvSpPr>
        <p:spPr>
          <a:xfrm>
            <a:off x="386367" y="609557"/>
            <a:ext cx="5640900" cy="554985"/>
          </a:xfrm>
        </p:spPr>
        <p:txBody>
          <a:bodyPr/>
          <a:lstStyle/>
          <a:p>
            <a:r>
              <a:rPr kumimoji="1" lang="en-US" altLang="ja-JP" sz="2800" dirty="0"/>
              <a:t>How to do</a:t>
            </a:r>
            <a:endParaRPr kumimoji="1" lang="ja-JP" altLang="en-US" sz="2800" dirty="0"/>
          </a:p>
        </p:txBody>
      </p:sp>
    </p:spTree>
    <p:extLst>
      <p:ext uri="{BB962C8B-B14F-4D97-AF65-F5344CB8AC3E}">
        <p14:creationId xmlns:p14="http://schemas.microsoft.com/office/powerpoint/2010/main" val="2616235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B848989C-EE1A-2087-14A1-20D1AA21CB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6" name="図 5">
            <a:extLst>
              <a:ext uri="{FF2B5EF4-FFF2-40B4-BE49-F238E27FC236}">
                <a16:creationId xmlns:a16="http://schemas.microsoft.com/office/drawing/2014/main" id="{38C14470-96EF-B6D3-2FEB-DD3B5674BA8B}"/>
              </a:ext>
            </a:extLst>
          </p:cNvPr>
          <p:cNvPicPr>
            <a:picLocks noChangeAspect="1"/>
          </p:cNvPicPr>
          <p:nvPr/>
        </p:nvPicPr>
        <p:blipFill>
          <a:blip r:embed="rId3"/>
          <a:stretch>
            <a:fillRect/>
          </a:stretch>
        </p:blipFill>
        <p:spPr>
          <a:xfrm>
            <a:off x="584199" y="1504887"/>
            <a:ext cx="7527651" cy="2470213"/>
          </a:xfrm>
          <a:prstGeom prst="rect">
            <a:avLst/>
          </a:prstGeom>
        </p:spPr>
      </p:pic>
      <p:sp>
        <p:nvSpPr>
          <p:cNvPr id="2" name="タイトル 1">
            <a:extLst>
              <a:ext uri="{FF2B5EF4-FFF2-40B4-BE49-F238E27FC236}">
                <a16:creationId xmlns:a16="http://schemas.microsoft.com/office/drawing/2014/main" id="{780D035E-A2BC-147D-4F04-740FD762F78A}"/>
              </a:ext>
            </a:extLst>
          </p:cNvPr>
          <p:cNvSpPr>
            <a:spLocks noGrp="1"/>
          </p:cNvSpPr>
          <p:nvPr>
            <p:ph type="title"/>
          </p:nvPr>
        </p:nvSpPr>
        <p:spPr>
          <a:xfrm>
            <a:off x="457200" y="605600"/>
            <a:ext cx="5943600" cy="404334"/>
          </a:xfrm>
        </p:spPr>
        <p:txBody>
          <a:bodyPr/>
          <a:lstStyle/>
          <a:p>
            <a:r>
              <a:rPr kumimoji="1" lang="en-US" altLang="ja-JP" sz="2800" dirty="0"/>
              <a:t>What is DX (From data collection)</a:t>
            </a:r>
            <a:endParaRPr kumimoji="1" lang="ja-JP" altLang="en-US" sz="2800"/>
          </a:p>
        </p:txBody>
      </p:sp>
    </p:spTree>
    <p:extLst>
      <p:ext uri="{BB962C8B-B14F-4D97-AF65-F5344CB8AC3E}">
        <p14:creationId xmlns:p14="http://schemas.microsoft.com/office/powerpoint/2010/main" val="4222033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4C5CF-2449-6D0E-14A9-4F84A92B2286}"/>
              </a:ext>
            </a:extLst>
          </p:cNvPr>
          <p:cNvSpPr>
            <a:spLocks noGrp="1"/>
          </p:cNvSpPr>
          <p:nvPr>
            <p:ph type="title"/>
          </p:nvPr>
        </p:nvSpPr>
        <p:spPr/>
        <p:txBody>
          <a:bodyPr/>
          <a:lstStyle/>
          <a:p>
            <a:r>
              <a:rPr kumimoji="1" lang="en-US" altLang="ja-JP" sz="2800" dirty="0"/>
              <a:t>Data value</a:t>
            </a:r>
            <a:endParaRPr kumimoji="1" lang="ja-JP" altLang="en-US" sz="2800" dirty="0"/>
          </a:p>
        </p:txBody>
      </p:sp>
      <p:sp>
        <p:nvSpPr>
          <p:cNvPr id="3" name="テキスト プレースホルダー 2">
            <a:extLst>
              <a:ext uri="{FF2B5EF4-FFF2-40B4-BE49-F238E27FC236}">
                <a16:creationId xmlns:a16="http://schemas.microsoft.com/office/drawing/2014/main" id="{FB8217E8-1C92-7E7D-2CAB-F809B5671EB1}"/>
              </a:ext>
            </a:extLst>
          </p:cNvPr>
          <p:cNvSpPr>
            <a:spLocks noGrp="1"/>
          </p:cNvSpPr>
          <p:nvPr>
            <p:ph type="body" idx="1"/>
          </p:nvPr>
        </p:nvSpPr>
        <p:spPr>
          <a:xfrm>
            <a:off x="230614" y="1448672"/>
            <a:ext cx="8350678" cy="3373419"/>
          </a:xfrm>
        </p:spPr>
        <p:txBody>
          <a:bodyPr/>
          <a:lstStyle/>
          <a:p>
            <a:r>
              <a:rPr lang="en" altLang="ja-JP" b="1" i="0" dirty="0">
                <a:solidFill>
                  <a:srgbClr val="4D5156"/>
                </a:solidFill>
                <a:effectLst/>
                <a:latin typeface="arial" panose="020B0604020202020204" pitchFamily="34" charset="0"/>
              </a:rPr>
              <a:t>Since DX aims for an “automated society where the experience is customized and personalized at the individual level”,  </a:t>
            </a:r>
          </a:p>
          <a:p>
            <a:endParaRPr lang="en" altLang="ja-JP" b="1" dirty="0">
              <a:solidFill>
                <a:srgbClr val="4D5156"/>
              </a:solidFill>
              <a:latin typeface="arial" panose="020B0604020202020204" pitchFamily="34" charset="0"/>
            </a:endParaRPr>
          </a:p>
          <a:p>
            <a:r>
              <a:rPr lang="en" altLang="ja-JP" b="1" i="0" dirty="0">
                <a:solidFill>
                  <a:srgbClr val="4D5156"/>
                </a:solidFill>
                <a:effectLst/>
                <a:latin typeface="arial" panose="020B0604020202020204" pitchFamily="34" charset="0"/>
              </a:rPr>
              <a:t>the value of the data lies in the </a:t>
            </a:r>
            <a:r>
              <a:rPr lang="en" altLang="ja-JP" b="1" i="0" dirty="0">
                <a:solidFill>
                  <a:srgbClr val="FF0000"/>
                </a:solidFill>
                <a:effectLst/>
                <a:latin typeface="arial" panose="020B0604020202020204" pitchFamily="34" charset="0"/>
              </a:rPr>
              <a:t>chain that connects </a:t>
            </a:r>
            <a:r>
              <a:rPr lang="en" altLang="ja-JP" b="1" i="0" dirty="0">
                <a:solidFill>
                  <a:srgbClr val="4D5156"/>
                </a:solidFill>
                <a:effectLst/>
                <a:latin typeface="arial" panose="020B0604020202020204" pitchFamily="34" charset="0"/>
              </a:rPr>
              <a:t>the personal background information and the products and services.</a:t>
            </a:r>
          </a:p>
        </p:txBody>
      </p:sp>
      <p:sp>
        <p:nvSpPr>
          <p:cNvPr id="5" name="スライド番号プレースホルダー 4">
            <a:extLst>
              <a:ext uri="{FF2B5EF4-FFF2-40B4-BE49-F238E27FC236}">
                <a16:creationId xmlns:a16="http://schemas.microsoft.com/office/drawing/2014/main" id="{52441668-37F2-A6F5-F30A-764C4E4ADC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6" name="図 5">
            <a:extLst>
              <a:ext uri="{FF2B5EF4-FFF2-40B4-BE49-F238E27FC236}">
                <a16:creationId xmlns:a16="http://schemas.microsoft.com/office/drawing/2014/main" id="{536B0A2D-E6CC-4597-9083-44352A01D894}"/>
              </a:ext>
            </a:extLst>
          </p:cNvPr>
          <p:cNvPicPr>
            <a:picLocks noChangeAspect="1"/>
          </p:cNvPicPr>
          <p:nvPr/>
        </p:nvPicPr>
        <p:blipFill>
          <a:blip r:embed="rId3"/>
          <a:stretch>
            <a:fillRect/>
          </a:stretch>
        </p:blipFill>
        <p:spPr>
          <a:xfrm>
            <a:off x="3822938" y="3782208"/>
            <a:ext cx="1166029" cy="874522"/>
          </a:xfrm>
          <a:prstGeom prst="rect">
            <a:avLst/>
          </a:prstGeom>
        </p:spPr>
      </p:pic>
      <p:sp>
        <p:nvSpPr>
          <p:cNvPr id="7" name="正方形/長方形 6">
            <a:extLst>
              <a:ext uri="{FF2B5EF4-FFF2-40B4-BE49-F238E27FC236}">
                <a16:creationId xmlns:a16="http://schemas.microsoft.com/office/drawing/2014/main" id="{0C4F6E08-455A-46FE-9FC5-C51BEB02B341}"/>
              </a:ext>
            </a:extLst>
          </p:cNvPr>
          <p:cNvSpPr/>
          <p:nvPr/>
        </p:nvSpPr>
        <p:spPr>
          <a:xfrm>
            <a:off x="5065754" y="3684755"/>
            <a:ext cx="949299" cy="307777"/>
          </a:xfrm>
          <a:prstGeom prst="rect">
            <a:avLst/>
          </a:prstGeom>
        </p:spPr>
        <p:txBody>
          <a:bodyPr wrap="none">
            <a:spAutoFit/>
          </a:bodyPr>
          <a:lstStyle/>
          <a:p>
            <a:r>
              <a:rPr lang="en" altLang="ja-JP" b="1" dirty="0">
                <a:solidFill>
                  <a:srgbClr val="4D5156"/>
                </a:solidFill>
                <a:latin typeface="arial" panose="020B0604020202020204" pitchFamily="34" charset="0"/>
              </a:rPr>
              <a:t>products</a:t>
            </a:r>
            <a:endParaRPr lang="ja-JP" altLang="en-US" dirty="0"/>
          </a:p>
        </p:txBody>
      </p:sp>
      <p:sp>
        <p:nvSpPr>
          <p:cNvPr id="8" name="正方形/長方形 7">
            <a:extLst>
              <a:ext uri="{FF2B5EF4-FFF2-40B4-BE49-F238E27FC236}">
                <a16:creationId xmlns:a16="http://schemas.microsoft.com/office/drawing/2014/main" id="{6406EEE0-5E61-4D42-B1DA-9F7CD8E4C460}"/>
              </a:ext>
            </a:extLst>
          </p:cNvPr>
          <p:cNvSpPr/>
          <p:nvPr/>
        </p:nvSpPr>
        <p:spPr>
          <a:xfrm>
            <a:off x="3919044" y="4717161"/>
            <a:ext cx="901209" cy="307777"/>
          </a:xfrm>
          <a:prstGeom prst="rect">
            <a:avLst/>
          </a:prstGeom>
        </p:spPr>
        <p:txBody>
          <a:bodyPr wrap="none">
            <a:spAutoFit/>
          </a:bodyPr>
          <a:lstStyle/>
          <a:p>
            <a:r>
              <a:rPr lang="en" altLang="ja-JP" b="1" dirty="0">
                <a:solidFill>
                  <a:srgbClr val="4D5156"/>
                </a:solidFill>
                <a:latin typeface="arial" panose="020B0604020202020204" pitchFamily="34" charset="0"/>
              </a:rPr>
              <a:t>services</a:t>
            </a:r>
            <a:endParaRPr lang="ja-JP" altLang="en-US" dirty="0"/>
          </a:p>
        </p:txBody>
      </p:sp>
      <p:sp>
        <p:nvSpPr>
          <p:cNvPr id="9" name="正方形/長方形 8">
            <a:extLst>
              <a:ext uri="{FF2B5EF4-FFF2-40B4-BE49-F238E27FC236}">
                <a16:creationId xmlns:a16="http://schemas.microsoft.com/office/drawing/2014/main" id="{15BC7839-6716-4435-AF55-C5742313ADE6}"/>
              </a:ext>
            </a:extLst>
          </p:cNvPr>
          <p:cNvSpPr/>
          <p:nvPr/>
        </p:nvSpPr>
        <p:spPr>
          <a:xfrm>
            <a:off x="2597538" y="3480805"/>
            <a:ext cx="1321506" cy="738664"/>
          </a:xfrm>
          <a:prstGeom prst="rect">
            <a:avLst/>
          </a:prstGeom>
        </p:spPr>
        <p:txBody>
          <a:bodyPr wrap="square">
            <a:spAutoFit/>
          </a:bodyPr>
          <a:lstStyle/>
          <a:p>
            <a:r>
              <a:rPr lang="en" altLang="ja-JP" b="1" dirty="0">
                <a:solidFill>
                  <a:srgbClr val="4D5156"/>
                </a:solidFill>
                <a:latin typeface="arial" panose="020B0604020202020204" pitchFamily="34" charset="0"/>
              </a:rPr>
              <a:t>personal background information</a:t>
            </a:r>
            <a:endParaRPr lang="ja-JP" altLang="en-US" dirty="0"/>
          </a:p>
        </p:txBody>
      </p:sp>
    </p:spTree>
    <p:extLst>
      <p:ext uri="{BB962C8B-B14F-4D97-AF65-F5344CB8AC3E}">
        <p14:creationId xmlns:p14="http://schemas.microsoft.com/office/powerpoint/2010/main" val="847311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3408B5A8-9960-4ACA-880A-6BDAE1B9FC5B}"/>
              </a:ext>
            </a:extLst>
          </p:cNvPr>
          <p:cNvSpPr/>
          <p:nvPr/>
        </p:nvSpPr>
        <p:spPr>
          <a:xfrm>
            <a:off x="4110891" y="3227755"/>
            <a:ext cx="3985847" cy="859415"/>
          </a:xfrm>
          <a:prstGeom prst="rect">
            <a:avLst/>
          </a:prstGeom>
          <a:solidFill>
            <a:schemeClr val="bg1"/>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F271FEF-C03F-6183-9F45-664C92DC04BA}"/>
              </a:ext>
            </a:extLst>
          </p:cNvPr>
          <p:cNvSpPr>
            <a:spLocks noGrp="1"/>
          </p:cNvSpPr>
          <p:nvPr>
            <p:ph type="title"/>
          </p:nvPr>
        </p:nvSpPr>
        <p:spPr>
          <a:xfrm>
            <a:off x="457200" y="605600"/>
            <a:ext cx="5640900" cy="410400"/>
          </a:xfrm>
        </p:spPr>
        <p:txBody>
          <a:bodyPr/>
          <a:lstStyle/>
          <a:p>
            <a:r>
              <a:rPr kumimoji="1" lang="en-US" altLang="ja-JP" sz="2800" dirty="0"/>
              <a:t>Simple example</a:t>
            </a:r>
            <a:endParaRPr kumimoji="1" lang="ja-JP" altLang="en-US" sz="2800" dirty="0"/>
          </a:p>
        </p:txBody>
      </p:sp>
      <p:sp>
        <p:nvSpPr>
          <p:cNvPr id="3" name="テキスト プレースホルダー 2">
            <a:extLst>
              <a:ext uri="{FF2B5EF4-FFF2-40B4-BE49-F238E27FC236}">
                <a16:creationId xmlns:a16="http://schemas.microsoft.com/office/drawing/2014/main" id="{D545B1C4-997F-A019-A481-4FB03D69721A}"/>
              </a:ext>
            </a:extLst>
          </p:cNvPr>
          <p:cNvSpPr>
            <a:spLocks noGrp="1"/>
          </p:cNvSpPr>
          <p:nvPr>
            <p:ph type="body" idx="1"/>
          </p:nvPr>
        </p:nvSpPr>
        <p:spPr>
          <a:xfrm>
            <a:off x="186266" y="950934"/>
            <a:ext cx="3260319" cy="736649"/>
          </a:xfrm>
        </p:spPr>
        <p:txBody>
          <a:bodyPr/>
          <a:lstStyle/>
          <a:p>
            <a:r>
              <a:rPr kumimoji="1" lang="en-US" altLang="ja-JP" dirty="0"/>
              <a:t>B</a:t>
            </a:r>
            <a:r>
              <a:rPr kumimoji="1" lang="en" altLang="ja-JP" dirty="0" err="1"/>
              <a:t>uy</a:t>
            </a:r>
            <a:r>
              <a:rPr kumimoji="1" lang="en" altLang="ja-JP" dirty="0"/>
              <a:t> a cake at Takashimaya department store in Osaka.</a:t>
            </a:r>
            <a:endParaRPr kumimoji="1" lang="ja-JP" altLang="en-US" dirty="0"/>
          </a:p>
        </p:txBody>
      </p:sp>
      <p:sp>
        <p:nvSpPr>
          <p:cNvPr id="4" name="テキスト プレースホルダー 3">
            <a:extLst>
              <a:ext uri="{FF2B5EF4-FFF2-40B4-BE49-F238E27FC236}">
                <a16:creationId xmlns:a16="http://schemas.microsoft.com/office/drawing/2014/main" id="{10541163-5EEC-C1AF-B6D6-20F7CB823AE9}"/>
              </a:ext>
            </a:extLst>
          </p:cNvPr>
          <p:cNvSpPr>
            <a:spLocks noGrp="1"/>
          </p:cNvSpPr>
          <p:nvPr>
            <p:ph type="body" idx="2"/>
          </p:nvPr>
        </p:nvSpPr>
        <p:spPr>
          <a:xfrm>
            <a:off x="4016994" y="662472"/>
            <a:ext cx="4846843" cy="2284873"/>
          </a:xfrm>
        </p:spPr>
        <p:txBody>
          <a:bodyPr/>
          <a:lstStyle/>
          <a:p>
            <a:r>
              <a:rPr kumimoji="1" lang="en" altLang="ja-JP" dirty="0"/>
              <a:t>"customer attributes" data </a:t>
            </a:r>
            <a:r>
              <a:rPr kumimoji="1" lang="en-US" altLang="ja-JP" dirty="0"/>
              <a:t>and</a:t>
            </a:r>
            <a:endParaRPr kumimoji="1" lang="en" altLang="ja-JP" dirty="0"/>
          </a:p>
          <a:p>
            <a:r>
              <a:rPr kumimoji="1" lang="en" altLang="ja-JP" dirty="0"/>
              <a:t>"product attribute" data </a:t>
            </a:r>
          </a:p>
          <a:p>
            <a:pPr marL="114300" indent="0">
              <a:buNone/>
            </a:pPr>
            <a:r>
              <a:rPr kumimoji="1" lang="en" altLang="ja-JP" dirty="0"/>
              <a:t> work strongly as a decision-making factor in the brain to decide the purchase. </a:t>
            </a:r>
          </a:p>
          <a:p>
            <a:r>
              <a:rPr kumimoji="1" lang="en" altLang="ja-JP" dirty="0"/>
              <a:t>There must have worked “an </a:t>
            </a:r>
            <a:r>
              <a:rPr kumimoji="1" lang="en" altLang="ja-JP" sz="2800" dirty="0">
                <a:solidFill>
                  <a:srgbClr val="FF0000"/>
                </a:solidFill>
              </a:rPr>
              <a:t>algorithm</a:t>
            </a:r>
            <a:r>
              <a:rPr kumimoji="1" lang="en" altLang="ja-JP" dirty="0"/>
              <a:t>” that turned on the decision.</a:t>
            </a:r>
            <a:endParaRPr kumimoji="1" lang="ja-JP" altLang="en-US" dirty="0"/>
          </a:p>
        </p:txBody>
      </p:sp>
      <p:sp>
        <p:nvSpPr>
          <p:cNvPr id="5" name="スライド番号プレースホルダー 4">
            <a:extLst>
              <a:ext uri="{FF2B5EF4-FFF2-40B4-BE49-F238E27FC236}">
                <a16:creationId xmlns:a16="http://schemas.microsoft.com/office/drawing/2014/main" id="{67D895D4-3E1A-0E07-7311-04B002C3C008}"/>
              </a:ext>
            </a:extLst>
          </p:cNvPr>
          <p:cNvSpPr>
            <a:spLocks noGrp="1"/>
          </p:cNvSpPr>
          <p:nvPr>
            <p:ph type="sldNum" idx="12"/>
          </p:nvPr>
        </p:nvSpPr>
        <p:spPr>
          <a:xfrm>
            <a:off x="8649025" y="4636750"/>
            <a:ext cx="456900" cy="468600"/>
          </a:xfrm>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6" name="図 5">
            <a:extLst>
              <a:ext uri="{FF2B5EF4-FFF2-40B4-BE49-F238E27FC236}">
                <a16:creationId xmlns:a16="http://schemas.microsoft.com/office/drawing/2014/main" id="{38A4954F-DADB-4AAB-8505-6E57492C7737}"/>
              </a:ext>
            </a:extLst>
          </p:cNvPr>
          <p:cNvPicPr>
            <a:picLocks noChangeAspect="1"/>
          </p:cNvPicPr>
          <p:nvPr/>
        </p:nvPicPr>
        <p:blipFill>
          <a:blip r:embed="rId3"/>
          <a:stretch>
            <a:fillRect/>
          </a:stretch>
        </p:blipFill>
        <p:spPr>
          <a:xfrm>
            <a:off x="626533" y="1687583"/>
            <a:ext cx="2329525" cy="2329525"/>
          </a:xfrm>
          <a:prstGeom prst="rect">
            <a:avLst/>
          </a:prstGeom>
        </p:spPr>
      </p:pic>
      <p:sp>
        <p:nvSpPr>
          <p:cNvPr id="7" name="正方形/長方形 6">
            <a:extLst>
              <a:ext uri="{FF2B5EF4-FFF2-40B4-BE49-F238E27FC236}">
                <a16:creationId xmlns:a16="http://schemas.microsoft.com/office/drawing/2014/main" id="{F675E1CD-A786-45C9-9D80-FAB1D53CB172}"/>
              </a:ext>
            </a:extLst>
          </p:cNvPr>
          <p:cNvSpPr/>
          <p:nvPr/>
        </p:nvSpPr>
        <p:spPr>
          <a:xfrm>
            <a:off x="332591" y="4125484"/>
            <a:ext cx="3113994" cy="738664"/>
          </a:xfrm>
          <a:prstGeom prst="rect">
            <a:avLst/>
          </a:prstGeom>
        </p:spPr>
        <p:txBody>
          <a:bodyPr wrap="square">
            <a:spAutoFit/>
          </a:bodyPr>
          <a:lstStyle/>
          <a:p>
            <a:r>
              <a:rPr kumimoji="1" lang="en-US" altLang="ja-JP" dirty="0"/>
              <a:t>The </a:t>
            </a:r>
            <a:r>
              <a:rPr kumimoji="1" lang="en" altLang="ja-JP" dirty="0"/>
              <a:t>following data must be in use as a decision-making factor in the buying behavior.</a:t>
            </a:r>
            <a:endParaRPr lang="ja-JP" altLang="en-US" dirty="0"/>
          </a:p>
        </p:txBody>
      </p:sp>
      <p:sp>
        <p:nvSpPr>
          <p:cNvPr id="8" name="正方形/長方形 7">
            <a:extLst>
              <a:ext uri="{FF2B5EF4-FFF2-40B4-BE49-F238E27FC236}">
                <a16:creationId xmlns:a16="http://schemas.microsoft.com/office/drawing/2014/main" id="{62F2CAEF-4358-461A-B457-4F083374CA69}"/>
              </a:ext>
            </a:extLst>
          </p:cNvPr>
          <p:cNvSpPr/>
          <p:nvPr/>
        </p:nvSpPr>
        <p:spPr>
          <a:xfrm>
            <a:off x="1717650" y="4589318"/>
            <a:ext cx="1380506" cy="307777"/>
          </a:xfrm>
          <a:prstGeom prst="rect">
            <a:avLst/>
          </a:prstGeom>
        </p:spPr>
        <p:txBody>
          <a:bodyPr wrap="none">
            <a:spAutoFit/>
          </a:bodyPr>
          <a:lstStyle/>
          <a:p>
            <a:r>
              <a:rPr kumimoji="1" lang="en-US" altLang="ja-JP" dirty="0"/>
              <a:t>(</a:t>
            </a:r>
            <a:r>
              <a:rPr kumimoji="1" lang="ja-JP" altLang="en-US" dirty="0"/>
              <a:t>意思決定要素</a:t>
            </a:r>
            <a:r>
              <a:rPr kumimoji="1" lang="en-US" altLang="ja-JP" dirty="0"/>
              <a:t>)</a:t>
            </a:r>
            <a:endParaRPr kumimoji="1" lang="ja-JP" altLang="en-US" dirty="0"/>
          </a:p>
        </p:txBody>
      </p:sp>
      <p:pic>
        <p:nvPicPr>
          <p:cNvPr id="10" name="図 9">
            <a:extLst>
              <a:ext uri="{FF2B5EF4-FFF2-40B4-BE49-F238E27FC236}">
                <a16:creationId xmlns:a16="http://schemas.microsoft.com/office/drawing/2014/main" id="{A1C7A45D-EFD5-4C3E-A521-BDFB69FE6D05}"/>
              </a:ext>
            </a:extLst>
          </p:cNvPr>
          <p:cNvPicPr>
            <a:picLocks noChangeAspect="1"/>
          </p:cNvPicPr>
          <p:nvPr/>
        </p:nvPicPr>
        <p:blipFill>
          <a:blip r:embed="rId3"/>
          <a:stretch>
            <a:fillRect/>
          </a:stretch>
        </p:blipFill>
        <p:spPr>
          <a:xfrm>
            <a:off x="5781409" y="4177771"/>
            <a:ext cx="761596" cy="761596"/>
          </a:xfrm>
          <a:prstGeom prst="rect">
            <a:avLst/>
          </a:prstGeom>
        </p:spPr>
      </p:pic>
      <p:sp>
        <p:nvSpPr>
          <p:cNvPr id="9" name="正方形/長方形 8">
            <a:extLst>
              <a:ext uri="{FF2B5EF4-FFF2-40B4-BE49-F238E27FC236}">
                <a16:creationId xmlns:a16="http://schemas.microsoft.com/office/drawing/2014/main" id="{E2C5708B-FC8B-4283-AE50-B00AA2266A92}"/>
              </a:ext>
            </a:extLst>
          </p:cNvPr>
          <p:cNvSpPr/>
          <p:nvPr/>
        </p:nvSpPr>
        <p:spPr>
          <a:xfrm>
            <a:off x="4375157" y="3409032"/>
            <a:ext cx="1008387" cy="523220"/>
          </a:xfrm>
          <a:prstGeom prst="rect">
            <a:avLst/>
          </a:prstGeom>
          <a:ln>
            <a:solidFill>
              <a:schemeClr val="accent1">
                <a:lumMod val="40000"/>
                <a:lumOff val="60000"/>
              </a:schemeClr>
            </a:solidFill>
          </a:ln>
        </p:spPr>
        <p:txBody>
          <a:bodyPr wrap="square">
            <a:spAutoFit/>
          </a:bodyPr>
          <a:lstStyle/>
          <a:p>
            <a:r>
              <a:rPr kumimoji="1" lang="en" altLang="ja-JP" dirty="0"/>
              <a:t>customer attributes</a:t>
            </a:r>
            <a:endParaRPr lang="ja-JP" altLang="en-US" dirty="0"/>
          </a:p>
        </p:txBody>
      </p:sp>
      <p:sp>
        <p:nvSpPr>
          <p:cNvPr id="11" name="正方形/長方形 10">
            <a:extLst>
              <a:ext uri="{FF2B5EF4-FFF2-40B4-BE49-F238E27FC236}">
                <a16:creationId xmlns:a16="http://schemas.microsoft.com/office/drawing/2014/main" id="{894AEBE6-C884-4B8F-BA09-94CBD6DBC912}"/>
              </a:ext>
            </a:extLst>
          </p:cNvPr>
          <p:cNvSpPr/>
          <p:nvPr/>
        </p:nvSpPr>
        <p:spPr>
          <a:xfrm>
            <a:off x="6940769" y="3405924"/>
            <a:ext cx="830677" cy="523220"/>
          </a:xfrm>
          <a:prstGeom prst="rect">
            <a:avLst/>
          </a:prstGeom>
          <a:ln>
            <a:solidFill>
              <a:schemeClr val="accent1">
                <a:lumMod val="40000"/>
                <a:lumOff val="60000"/>
              </a:schemeClr>
            </a:solidFill>
          </a:ln>
        </p:spPr>
        <p:txBody>
          <a:bodyPr wrap="none">
            <a:spAutoFit/>
          </a:bodyPr>
          <a:lstStyle/>
          <a:p>
            <a:r>
              <a:rPr kumimoji="1" lang="en" altLang="ja-JP" dirty="0"/>
              <a:t>product </a:t>
            </a:r>
          </a:p>
          <a:p>
            <a:r>
              <a:rPr kumimoji="1" lang="en" altLang="ja-JP" dirty="0"/>
              <a:t>attribute</a:t>
            </a:r>
            <a:endParaRPr lang="ja-JP" altLang="en-US" dirty="0"/>
          </a:p>
        </p:txBody>
      </p:sp>
      <p:sp>
        <p:nvSpPr>
          <p:cNvPr id="12" name="矢印: 右 11">
            <a:extLst>
              <a:ext uri="{FF2B5EF4-FFF2-40B4-BE49-F238E27FC236}">
                <a16:creationId xmlns:a16="http://schemas.microsoft.com/office/drawing/2014/main" id="{F489AC52-E373-4046-A925-BAAB2034ECAD}"/>
              </a:ext>
            </a:extLst>
          </p:cNvPr>
          <p:cNvSpPr/>
          <p:nvPr/>
        </p:nvSpPr>
        <p:spPr>
          <a:xfrm>
            <a:off x="5383544" y="3670642"/>
            <a:ext cx="154938" cy="108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1D674FC1-DA19-4D35-AAF2-9939D6D93244}"/>
              </a:ext>
            </a:extLst>
          </p:cNvPr>
          <p:cNvSpPr/>
          <p:nvPr/>
        </p:nvSpPr>
        <p:spPr>
          <a:xfrm rot="10800000">
            <a:off x="6729117" y="3618109"/>
            <a:ext cx="194072" cy="98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F3E1CFD3-E840-49E7-9F33-72D997986FD8}"/>
              </a:ext>
            </a:extLst>
          </p:cNvPr>
          <p:cNvSpPr/>
          <p:nvPr/>
        </p:nvSpPr>
        <p:spPr>
          <a:xfrm>
            <a:off x="5701934" y="3468697"/>
            <a:ext cx="920445" cy="307777"/>
          </a:xfrm>
          <a:prstGeom prst="rect">
            <a:avLst/>
          </a:prstGeom>
          <a:ln>
            <a:solidFill>
              <a:schemeClr val="accent3">
                <a:lumMod val="75000"/>
              </a:schemeClr>
            </a:solidFill>
          </a:ln>
        </p:spPr>
        <p:txBody>
          <a:bodyPr wrap="none">
            <a:spAutoFit/>
          </a:bodyPr>
          <a:lstStyle/>
          <a:p>
            <a:r>
              <a:rPr kumimoji="1" lang="en" altLang="ja-JP" dirty="0"/>
              <a:t>algorithm</a:t>
            </a:r>
            <a:endParaRPr lang="ja-JP" altLang="en-US" dirty="0"/>
          </a:p>
        </p:txBody>
      </p:sp>
      <p:sp>
        <p:nvSpPr>
          <p:cNvPr id="15" name="矢印: 下 14">
            <a:extLst>
              <a:ext uri="{FF2B5EF4-FFF2-40B4-BE49-F238E27FC236}">
                <a16:creationId xmlns:a16="http://schemas.microsoft.com/office/drawing/2014/main" id="{9C3BEDC1-F865-491B-B8B7-502A28AB79E8}"/>
              </a:ext>
            </a:extLst>
          </p:cNvPr>
          <p:cNvSpPr/>
          <p:nvPr/>
        </p:nvSpPr>
        <p:spPr>
          <a:xfrm>
            <a:off x="6015457" y="3890830"/>
            <a:ext cx="328246" cy="196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36031C2A-3727-470E-B68B-9CEBB7AF3A23}"/>
              </a:ext>
            </a:extLst>
          </p:cNvPr>
          <p:cNvSpPr/>
          <p:nvPr/>
        </p:nvSpPr>
        <p:spPr>
          <a:xfrm>
            <a:off x="5795581" y="4876079"/>
            <a:ext cx="841897" cy="307777"/>
          </a:xfrm>
          <a:prstGeom prst="rect">
            <a:avLst/>
          </a:prstGeom>
        </p:spPr>
        <p:txBody>
          <a:bodyPr wrap="none">
            <a:spAutoFit/>
          </a:bodyPr>
          <a:lstStyle/>
          <a:p>
            <a:r>
              <a:rPr kumimoji="1" lang="en" altLang="ja-JP" dirty="0"/>
              <a:t>decision</a:t>
            </a:r>
            <a:endParaRPr lang="ja-JP" altLang="en-US" dirty="0"/>
          </a:p>
        </p:txBody>
      </p:sp>
      <p:sp>
        <p:nvSpPr>
          <p:cNvPr id="18" name="正方形/長方形 17">
            <a:extLst>
              <a:ext uri="{FF2B5EF4-FFF2-40B4-BE49-F238E27FC236}">
                <a16:creationId xmlns:a16="http://schemas.microsoft.com/office/drawing/2014/main" id="{AF9AEA7F-7527-42FD-B62E-78C0AFFDEB62}"/>
              </a:ext>
            </a:extLst>
          </p:cNvPr>
          <p:cNvSpPr/>
          <p:nvPr/>
        </p:nvSpPr>
        <p:spPr>
          <a:xfrm>
            <a:off x="6923189" y="4233206"/>
            <a:ext cx="2127025" cy="738664"/>
          </a:xfrm>
          <a:prstGeom prst="rect">
            <a:avLst/>
          </a:prstGeom>
        </p:spPr>
        <p:txBody>
          <a:bodyPr wrap="square">
            <a:spAutoFit/>
          </a:bodyPr>
          <a:lstStyle/>
          <a:p>
            <a:r>
              <a:rPr kumimoji="1" lang="en-US" altLang="ja-JP" dirty="0"/>
              <a:t>By using data , </a:t>
            </a:r>
            <a:r>
              <a:rPr kumimoji="1" lang="en" altLang="ja-JP" dirty="0"/>
              <a:t>we </a:t>
            </a:r>
            <a:r>
              <a:rPr kumimoji="1" lang="en-US" altLang="ja-JP" dirty="0"/>
              <a:t>can </a:t>
            </a:r>
            <a:r>
              <a:rPr kumimoji="1" lang="en" altLang="ja-JP" dirty="0"/>
              <a:t>find this connections , </a:t>
            </a:r>
            <a:r>
              <a:rPr kumimoji="1" lang="en-US" altLang="ja-JP" dirty="0"/>
              <a:t>and then find buyers</a:t>
            </a:r>
            <a:endParaRPr lang="ja-JP" altLang="en-US" dirty="0"/>
          </a:p>
        </p:txBody>
      </p:sp>
      <p:cxnSp>
        <p:nvCxnSpPr>
          <p:cNvPr id="20" name="直線矢印コネクタ 19">
            <a:extLst>
              <a:ext uri="{FF2B5EF4-FFF2-40B4-BE49-F238E27FC236}">
                <a16:creationId xmlns:a16="http://schemas.microsoft.com/office/drawing/2014/main" id="{EF66FAFA-DD29-46E2-AAC8-D88CF2EAD758}"/>
              </a:ext>
            </a:extLst>
          </p:cNvPr>
          <p:cNvCxnSpPr>
            <a:cxnSpLocks/>
          </p:cNvCxnSpPr>
          <p:nvPr/>
        </p:nvCxnSpPr>
        <p:spPr>
          <a:xfrm flipH="1" flipV="1">
            <a:off x="8096738" y="4087170"/>
            <a:ext cx="264266" cy="146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384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12CEB2-5929-4138-A543-D0073B14B83F}"/>
              </a:ext>
            </a:extLst>
          </p:cNvPr>
          <p:cNvSpPr>
            <a:spLocks noGrp="1"/>
          </p:cNvSpPr>
          <p:nvPr>
            <p:ph type="title"/>
          </p:nvPr>
        </p:nvSpPr>
        <p:spPr>
          <a:xfrm>
            <a:off x="457200" y="605600"/>
            <a:ext cx="5640900" cy="397469"/>
          </a:xfrm>
        </p:spPr>
        <p:txBody>
          <a:bodyPr/>
          <a:lstStyle/>
          <a:p>
            <a:r>
              <a:rPr kumimoji="1" lang="en-US" altLang="ja-JP" sz="2800" dirty="0"/>
              <a:t>4.What is Data</a:t>
            </a:r>
            <a:br>
              <a:rPr kumimoji="1" lang="en-US" altLang="ja-JP" sz="2800" dirty="0"/>
            </a:br>
            <a:endParaRPr kumimoji="1" lang="ja-JP" altLang="en-US" sz="2800" dirty="0"/>
          </a:p>
        </p:txBody>
      </p:sp>
      <p:sp>
        <p:nvSpPr>
          <p:cNvPr id="5" name="スライド番号プレースホルダー 4">
            <a:extLst>
              <a:ext uri="{FF2B5EF4-FFF2-40B4-BE49-F238E27FC236}">
                <a16:creationId xmlns:a16="http://schemas.microsoft.com/office/drawing/2014/main" id="{20CD99EC-1128-4CAD-B3D0-49A6597850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正方形/長方形 7">
            <a:extLst>
              <a:ext uri="{FF2B5EF4-FFF2-40B4-BE49-F238E27FC236}">
                <a16:creationId xmlns:a16="http://schemas.microsoft.com/office/drawing/2014/main" id="{A2CD8BA8-6CD1-419B-B17A-67469C3FF400}"/>
              </a:ext>
            </a:extLst>
          </p:cNvPr>
          <p:cNvSpPr/>
          <p:nvPr/>
        </p:nvSpPr>
        <p:spPr>
          <a:xfrm>
            <a:off x="258184" y="1129553"/>
            <a:ext cx="8509298" cy="3785652"/>
          </a:xfrm>
          <a:prstGeom prst="rect">
            <a:avLst/>
          </a:prstGeom>
        </p:spPr>
        <p:txBody>
          <a:bodyPr wrap="square">
            <a:spAutoFit/>
          </a:bodyPr>
          <a:lstStyle/>
          <a:p>
            <a:r>
              <a:rPr lang="en" altLang="ja-JP" sz="1600" b="0" i="0" dirty="0">
                <a:solidFill>
                  <a:srgbClr val="05192D"/>
                </a:solidFill>
                <a:effectLst/>
                <a:latin typeface="Studio-Feixen-Sans"/>
              </a:rPr>
              <a:t>Using thousands of forms of data that to draw meaningful conclusions. </a:t>
            </a:r>
          </a:p>
          <a:p>
            <a:endParaRPr lang="en" altLang="ja-JP" sz="1600" b="0" i="0" dirty="0">
              <a:solidFill>
                <a:srgbClr val="05192D"/>
              </a:solidFill>
              <a:effectLst/>
              <a:latin typeface="Studio-Feixen-Sans"/>
            </a:endParaRPr>
          </a:p>
          <a:p>
            <a:r>
              <a:rPr lang="en" altLang="ja-JP" sz="1600" b="0" i="0" dirty="0">
                <a:solidFill>
                  <a:srgbClr val="05192D"/>
                </a:solidFill>
                <a:effectLst/>
                <a:latin typeface="Studio-Feixen-Sans"/>
              </a:rPr>
              <a:t>Data can be used to better describe the present or predict the future.</a:t>
            </a:r>
            <a:endParaRPr kumimoji="1" lang="en-US" altLang="ja-JP" sz="1600" dirty="0"/>
          </a:p>
          <a:p>
            <a:endParaRPr kumimoji="1" lang="en-US" altLang="ja-JP" sz="1600" b="0" i="0" dirty="0">
              <a:solidFill>
                <a:srgbClr val="05192D"/>
              </a:solidFill>
              <a:effectLst/>
              <a:latin typeface="Studio-Feixen-Sans"/>
            </a:endParaRPr>
          </a:p>
          <a:p>
            <a:r>
              <a:rPr lang="en" altLang="ja-JP" sz="1600" dirty="0">
                <a:solidFill>
                  <a:srgbClr val="05192D"/>
                </a:solidFill>
                <a:latin typeface="Studio-Feixen-Sans"/>
              </a:rPr>
              <a:t>I</a:t>
            </a:r>
            <a:r>
              <a:rPr lang="en" altLang="ja-JP" sz="1600" b="0" i="0" dirty="0">
                <a:solidFill>
                  <a:srgbClr val="05192D"/>
                </a:solidFill>
                <a:effectLst/>
                <a:latin typeface="Studio-Feixen-Sans"/>
              </a:rPr>
              <a:t>t's easy to use the email address that you provided when you bought that car to tie your car purchase data with your data from social media or web browsing. </a:t>
            </a:r>
          </a:p>
          <a:p>
            <a:endParaRPr lang="en" altLang="ja-JP" sz="1600" dirty="0">
              <a:solidFill>
                <a:srgbClr val="05192D"/>
              </a:solidFill>
              <a:latin typeface="Studio-Feixen-Sans"/>
            </a:endParaRPr>
          </a:p>
          <a:p>
            <a:r>
              <a:rPr lang="en" altLang="ja-JP" sz="1600" b="0" i="0" dirty="0">
                <a:solidFill>
                  <a:srgbClr val="05192D"/>
                </a:solidFill>
                <a:effectLst/>
                <a:latin typeface="Studio-Feixen-Sans"/>
              </a:rPr>
              <a:t>Suddenly, we have a very complete picture about everyone who purchased a car in the last year:</a:t>
            </a:r>
          </a:p>
          <a:p>
            <a:r>
              <a:rPr lang="en" altLang="ja-JP" sz="1600" b="0" i="0" dirty="0">
                <a:solidFill>
                  <a:srgbClr val="FF0000"/>
                </a:solidFill>
                <a:effectLst/>
                <a:latin typeface="Studio-Feixen-Sans"/>
              </a:rPr>
              <a:t> their ages, their likes and dislikes, their families, their friends. </a:t>
            </a:r>
          </a:p>
          <a:p>
            <a:endParaRPr lang="en" altLang="ja-JP" sz="1600" dirty="0">
              <a:solidFill>
                <a:srgbClr val="05192D"/>
              </a:solidFill>
              <a:latin typeface="Studio-Feixen-Sans"/>
            </a:endParaRPr>
          </a:p>
          <a:p>
            <a:r>
              <a:rPr lang="en" altLang="ja-JP" sz="1600" b="0" i="0" dirty="0">
                <a:solidFill>
                  <a:srgbClr val="05192D"/>
                </a:solidFill>
                <a:effectLst/>
                <a:latin typeface="Studio-Feixen-Sans"/>
              </a:rPr>
              <a:t>This additional data can be used to predict what price you can pay for your car, and what other purchases you're likely to make, or how best to sell you insurance for that new car. </a:t>
            </a:r>
          </a:p>
          <a:p>
            <a:endParaRPr lang="en" altLang="ja-JP" sz="1600" b="0" i="0" dirty="0">
              <a:solidFill>
                <a:srgbClr val="05192D"/>
              </a:solidFill>
              <a:effectLst/>
              <a:latin typeface="Studio-Feixen-Sans"/>
            </a:endParaRPr>
          </a:p>
          <a:p>
            <a:r>
              <a:rPr lang="en" altLang="ja-JP" sz="1600" b="0" i="0" dirty="0">
                <a:solidFill>
                  <a:srgbClr val="05192D"/>
                </a:solidFill>
                <a:effectLst/>
                <a:latin typeface="Studio-Feixen-Sans"/>
              </a:rPr>
              <a:t>Data is everywhere, and it's incredibly valuable information for businesses, organizations, and governments.</a:t>
            </a:r>
            <a:endParaRPr lang="en-US" altLang="ja-JP" sz="1600" dirty="0"/>
          </a:p>
        </p:txBody>
      </p:sp>
    </p:spTree>
    <p:extLst>
      <p:ext uri="{BB962C8B-B14F-4D97-AF65-F5344CB8AC3E}">
        <p14:creationId xmlns:p14="http://schemas.microsoft.com/office/powerpoint/2010/main" val="4263271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12CEB2-5929-4138-A543-D0073B14B83F}"/>
              </a:ext>
            </a:extLst>
          </p:cNvPr>
          <p:cNvSpPr>
            <a:spLocks noGrp="1"/>
          </p:cNvSpPr>
          <p:nvPr>
            <p:ph type="title"/>
          </p:nvPr>
        </p:nvSpPr>
        <p:spPr>
          <a:xfrm>
            <a:off x="457200" y="605600"/>
            <a:ext cx="5640900" cy="397469"/>
          </a:xfrm>
        </p:spPr>
        <p:txBody>
          <a:bodyPr/>
          <a:lstStyle/>
          <a:p>
            <a:r>
              <a:rPr kumimoji="1" lang="en-US" altLang="ja-JP" sz="2800" dirty="0"/>
              <a:t>4.What is Data</a:t>
            </a:r>
            <a:br>
              <a:rPr kumimoji="1" lang="en-US" altLang="ja-JP" sz="2800" dirty="0"/>
            </a:br>
            <a:endParaRPr kumimoji="1" lang="ja-JP" altLang="en-US" sz="2800" dirty="0"/>
          </a:p>
        </p:txBody>
      </p:sp>
      <p:sp>
        <p:nvSpPr>
          <p:cNvPr id="5" name="スライド番号プレースホルダー 4">
            <a:extLst>
              <a:ext uri="{FF2B5EF4-FFF2-40B4-BE49-F238E27FC236}">
                <a16:creationId xmlns:a16="http://schemas.microsoft.com/office/drawing/2014/main" id="{20CD99EC-1128-4CAD-B3D0-49A6597850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7" name="図 6">
            <a:extLst>
              <a:ext uri="{FF2B5EF4-FFF2-40B4-BE49-F238E27FC236}">
                <a16:creationId xmlns:a16="http://schemas.microsoft.com/office/drawing/2014/main" id="{88675224-1436-4A21-B7E2-24155E841240}"/>
              </a:ext>
            </a:extLst>
          </p:cNvPr>
          <p:cNvPicPr>
            <a:picLocks noChangeAspect="1"/>
          </p:cNvPicPr>
          <p:nvPr/>
        </p:nvPicPr>
        <p:blipFill>
          <a:blip r:embed="rId3"/>
          <a:stretch>
            <a:fillRect/>
          </a:stretch>
        </p:blipFill>
        <p:spPr>
          <a:xfrm>
            <a:off x="238921" y="1352882"/>
            <a:ext cx="3688633" cy="3235998"/>
          </a:xfrm>
          <a:prstGeom prst="rect">
            <a:avLst/>
          </a:prstGeom>
        </p:spPr>
      </p:pic>
      <p:sp>
        <p:nvSpPr>
          <p:cNvPr id="8" name="正方形/長方形 7">
            <a:extLst>
              <a:ext uri="{FF2B5EF4-FFF2-40B4-BE49-F238E27FC236}">
                <a16:creationId xmlns:a16="http://schemas.microsoft.com/office/drawing/2014/main" id="{A2CD8BA8-6CD1-419B-B17A-67469C3FF400}"/>
              </a:ext>
            </a:extLst>
          </p:cNvPr>
          <p:cNvSpPr/>
          <p:nvPr/>
        </p:nvSpPr>
        <p:spPr>
          <a:xfrm>
            <a:off x="3927554" y="1385831"/>
            <a:ext cx="5083584" cy="3170099"/>
          </a:xfrm>
          <a:prstGeom prst="rect">
            <a:avLst/>
          </a:prstGeom>
        </p:spPr>
        <p:txBody>
          <a:bodyPr wrap="square">
            <a:spAutoFit/>
          </a:bodyPr>
          <a:lstStyle/>
          <a:p>
            <a:r>
              <a:rPr lang="ja-JP" altLang="en-US" sz="2000" dirty="0"/>
              <a:t>“</a:t>
            </a:r>
            <a:r>
              <a:rPr lang="en-US" altLang="ja-JP" sz="2000" dirty="0"/>
              <a:t>D</a:t>
            </a:r>
            <a:r>
              <a:rPr lang="ja-JP" altLang="en-US" sz="2000" dirty="0"/>
              <a:t>ata " often consists of "a dataset of </a:t>
            </a:r>
            <a:r>
              <a:rPr lang="ja-JP" altLang="en-US" sz="2000" dirty="0" err="1"/>
              <a:t>...</a:t>
            </a:r>
            <a:r>
              <a:rPr lang="ja-JP" altLang="en-US" sz="2000" dirty="0"/>
              <a:t> </a:t>
            </a:r>
            <a:endParaRPr lang="en-US" altLang="ja-JP" sz="2000" dirty="0"/>
          </a:p>
          <a:p>
            <a:pPr marL="342900" indent="-342900">
              <a:buAutoNum type="arabicPeriod"/>
            </a:pPr>
            <a:endParaRPr lang="en-US" altLang="ja-JP" sz="2000" dirty="0"/>
          </a:p>
          <a:p>
            <a:pPr marL="342900" indent="-342900">
              <a:buAutoNum type="arabicPeriod"/>
            </a:pPr>
            <a:r>
              <a:rPr lang="ja-JP" altLang="en-US" sz="2000" dirty="0">
                <a:solidFill>
                  <a:srgbClr val="FF0000"/>
                </a:solidFill>
              </a:rPr>
              <a:t>customer's</a:t>
            </a:r>
            <a:r>
              <a:rPr lang="ja-JP" altLang="en-US" sz="2000" dirty="0"/>
              <a:t> </a:t>
            </a:r>
            <a:r>
              <a:rPr lang="ja-JP" altLang="en-US" sz="2000" dirty="0">
                <a:solidFill>
                  <a:srgbClr val="FF0000"/>
                </a:solidFill>
              </a:rPr>
              <a:t>information</a:t>
            </a:r>
            <a:endParaRPr lang="en-US" altLang="ja-JP" sz="2000" dirty="0">
              <a:solidFill>
                <a:srgbClr val="FF0000"/>
              </a:solidFill>
            </a:endParaRPr>
          </a:p>
          <a:p>
            <a:pPr marL="342900" indent="-342900">
              <a:buAutoNum type="arabicPeriod"/>
            </a:pPr>
            <a:r>
              <a:rPr lang="ja-JP" altLang="en-US" sz="2000" dirty="0"/>
              <a:t>information about products or service that results</a:t>
            </a:r>
            <a:endParaRPr lang="en-US" altLang="ja-JP" sz="2000" dirty="0"/>
          </a:p>
          <a:p>
            <a:pPr marL="342900" indent="-342900">
              <a:buAutoNum type="arabicPeriod"/>
            </a:pPr>
            <a:r>
              <a:rPr lang="ja-JP" altLang="en-US" sz="2000" dirty="0"/>
              <a:t>a </a:t>
            </a:r>
            <a:r>
              <a:rPr lang="ja-JP" altLang="en-US" sz="2000" dirty="0">
                <a:solidFill>
                  <a:srgbClr val="FF0000"/>
                </a:solidFill>
              </a:rPr>
              <a:t>connection</a:t>
            </a:r>
            <a:r>
              <a:rPr lang="ja-JP" altLang="en-US" sz="2000" dirty="0"/>
              <a:t> data that connects the first two"</a:t>
            </a:r>
            <a:endParaRPr lang="en-US" altLang="ja-JP" sz="2000" dirty="0"/>
          </a:p>
          <a:p>
            <a:pPr marL="342900" indent="-342900">
              <a:buAutoNum type="arabicPeriod"/>
            </a:pPr>
            <a:endParaRPr lang="en-US" altLang="ja-JP" sz="2000" dirty="0"/>
          </a:p>
          <a:p>
            <a:r>
              <a:rPr kumimoji="1" lang="en-US" altLang="ja-JP" sz="2000" dirty="0"/>
              <a:t>The connection is </a:t>
            </a:r>
            <a:r>
              <a:rPr kumimoji="1" lang="en" altLang="ja-JP" sz="2000" dirty="0"/>
              <a:t>collecting and generating data and databases and analyzing datasets</a:t>
            </a:r>
            <a:endParaRPr lang="en-US" altLang="ja-JP" sz="2000" dirty="0"/>
          </a:p>
        </p:txBody>
      </p:sp>
      <p:sp>
        <p:nvSpPr>
          <p:cNvPr id="3" name="正方形/長方形 2">
            <a:extLst>
              <a:ext uri="{FF2B5EF4-FFF2-40B4-BE49-F238E27FC236}">
                <a16:creationId xmlns:a16="http://schemas.microsoft.com/office/drawing/2014/main" id="{8BCFD009-4663-432B-AFBE-7AEBE1F2F614}"/>
              </a:ext>
            </a:extLst>
          </p:cNvPr>
          <p:cNvSpPr/>
          <p:nvPr/>
        </p:nvSpPr>
        <p:spPr>
          <a:xfrm>
            <a:off x="929167" y="4630916"/>
            <a:ext cx="2064989" cy="307777"/>
          </a:xfrm>
          <a:prstGeom prst="rect">
            <a:avLst/>
          </a:prstGeom>
        </p:spPr>
        <p:txBody>
          <a:bodyPr wrap="none">
            <a:spAutoFit/>
          </a:bodyPr>
          <a:lstStyle/>
          <a:p>
            <a:r>
              <a:rPr lang="ja-JP" altLang="en-US" dirty="0"/>
              <a:t>decision-making factors</a:t>
            </a:r>
          </a:p>
        </p:txBody>
      </p:sp>
    </p:spTree>
    <p:extLst>
      <p:ext uri="{BB962C8B-B14F-4D97-AF65-F5344CB8AC3E}">
        <p14:creationId xmlns:p14="http://schemas.microsoft.com/office/powerpoint/2010/main" val="2665636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0B3443-2257-019D-77E1-F9634B62889F}"/>
              </a:ext>
            </a:extLst>
          </p:cNvPr>
          <p:cNvSpPr>
            <a:spLocks noGrp="1"/>
          </p:cNvSpPr>
          <p:nvPr>
            <p:ph type="title"/>
          </p:nvPr>
        </p:nvSpPr>
        <p:spPr>
          <a:xfrm>
            <a:off x="457199" y="605600"/>
            <a:ext cx="7043195" cy="412972"/>
          </a:xfrm>
        </p:spPr>
        <p:txBody>
          <a:bodyPr/>
          <a:lstStyle/>
          <a:p>
            <a:r>
              <a:rPr kumimoji="1" lang="en-US" altLang="ja-JP" sz="2800" dirty="0"/>
              <a:t>Data on the data platform</a:t>
            </a:r>
            <a:endParaRPr kumimoji="1" lang="ja-JP" altLang="en-US" sz="2800"/>
          </a:p>
        </p:txBody>
      </p:sp>
      <p:sp>
        <p:nvSpPr>
          <p:cNvPr id="3" name="テキスト プレースホルダー 2">
            <a:extLst>
              <a:ext uri="{FF2B5EF4-FFF2-40B4-BE49-F238E27FC236}">
                <a16:creationId xmlns:a16="http://schemas.microsoft.com/office/drawing/2014/main" id="{3CCCDF61-DD76-0B34-1D39-18CBA87D4CDF}"/>
              </a:ext>
            </a:extLst>
          </p:cNvPr>
          <p:cNvSpPr>
            <a:spLocks noGrp="1"/>
          </p:cNvSpPr>
          <p:nvPr>
            <p:ph type="body" idx="1"/>
          </p:nvPr>
        </p:nvSpPr>
        <p:spPr>
          <a:xfrm>
            <a:off x="457199" y="1123929"/>
            <a:ext cx="3648753" cy="1353053"/>
          </a:xfrm>
        </p:spPr>
        <p:txBody>
          <a:bodyPr/>
          <a:lstStyle/>
          <a:p>
            <a:r>
              <a:rPr kumimoji="1" lang="en" altLang="ja-JP" dirty="0"/>
              <a:t>The "data set" is the "customer business experience = CX" data.</a:t>
            </a:r>
            <a:endParaRPr kumimoji="1" lang="ja-JP" altLang="en-US" dirty="0"/>
          </a:p>
        </p:txBody>
      </p:sp>
      <p:sp>
        <p:nvSpPr>
          <p:cNvPr id="4" name="テキスト プレースホルダー 3">
            <a:extLst>
              <a:ext uri="{FF2B5EF4-FFF2-40B4-BE49-F238E27FC236}">
                <a16:creationId xmlns:a16="http://schemas.microsoft.com/office/drawing/2014/main" id="{D4149270-9B92-9E1D-F5EB-A2B374F7B451}"/>
              </a:ext>
            </a:extLst>
          </p:cNvPr>
          <p:cNvSpPr>
            <a:spLocks noGrp="1"/>
          </p:cNvSpPr>
          <p:nvPr>
            <p:ph type="body" idx="2"/>
          </p:nvPr>
        </p:nvSpPr>
        <p:spPr>
          <a:xfrm>
            <a:off x="4432796" y="1123929"/>
            <a:ext cx="4444679" cy="2961935"/>
          </a:xfrm>
        </p:spPr>
        <p:txBody>
          <a:bodyPr/>
          <a:lstStyle/>
          <a:p>
            <a:r>
              <a:rPr kumimoji="1" lang="en" altLang="ja-JP" dirty="0"/>
              <a:t>We need more data on the data platform. And they are different from the CX data.</a:t>
            </a:r>
          </a:p>
          <a:p>
            <a:endParaRPr kumimoji="1" lang="en" altLang="ja-JP" dirty="0"/>
          </a:p>
          <a:p>
            <a:r>
              <a:rPr kumimoji="1" lang="en" altLang="ja-JP" dirty="0"/>
              <a:t>In an actual business, there should be a lot of other data in the database which include data set to define the “diversity of products and services”, and the standards set for creating products and services.</a:t>
            </a:r>
          </a:p>
          <a:p>
            <a:endParaRPr kumimoji="1" lang="en" altLang="ja-JP" dirty="0"/>
          </a:p>
          <a:p>
            <a:r>
              <a:rPr kumimoji="1" lang="en-US" altLang="ja-JP" dirty="0"/>
              <a:t>The </a:t>
            </a:r>
            <a:r>
              <a:rPr kumimoji="1" lang="en" altLang="ja-JP" dirty="0">
                <a:solidFill>
                  <a:srgbClr val="FF0000"/>
                </a:solidFill>
              </a:rPr>
              <a:t>data other than CX </a:t>
            </a:r>
            <a:r>
              <a:rPr kumimoji="1" lang="en-US" altLang="ja-JP" dirty="0">
                <a:solidFill>
                  <a:srgbClr val="FF0000"/>
                </a:solidFill>
              </a:rPr>
              <a:t>is called</a:t>
            </a:r>
            <a:r>
              <a:rPr kumimoji="1" lang="en" altLang="ja-JP" dirty="0"/>
              <a:t> "data on the service platform."</a:t>
            </a:r>
            <a:endParaRPr kumimoji="1" lang="ja-JP" altLang="en-US" dirty="0"/>
          </a:p>
        </p:txBody>
      </p:sp>
      <p:sp>
        <p:nvSpPr>
          <p:cNvPr id="5" name="スライド番号プレースホルダー 4">
            <a:extLst>
              <a:ext uri="{FF2B5EF4-FFF2-40B4-BE49-F238E27FC236}">
                <a16:creationId xmlns:a16="http://schemas.microsoft.com/office/drawing/2014/main" id="{25AE08DF-06CA-F4B4-8881-2172F8FCF8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7" name="図 6">
            <a:extLst>
              <a:ext uri="{FF2B5EF4-FFF2-40B4-BE49-F238E27FC236}">
                <a16:creationId xmlns:a16="http://schemas.microsoft.com/office/drawing/2014/main" id="{24D71532-FC86-CC21-2273-05BC95AD9C2C}"/>
              </a:ext>
            </a:extLst>
          </p:cNvPr>
          <p:cNvPicPr>
            <a:picLocks noChangeAspect="1"/>
          </p:cNvPicPr>
          <p:nvPr/>
        </p:nvPicPr>
        <p:blipFill>
          <a:blip r:embed="rId3"/>
          <a:stretch>
            <a:fillRect/>
          </a:stretch>
        </p:blipFill>
        <p:spPr>
          <a:xfrm>
            <a:off x="371831" y="2168122"/>
            <a:ext cx="4105456" cy="2622709"/>
          </a:xfrm>
          <a:prstGeom prst="rect">
            <a:avLst/>
          </a:prstGeom>
        </p:spPr>
      </p:pic>
    </p:spTree>
    <p:extLst>
      <p:ext uri="{BB962C8B-B14F-4D97-AF65-F5344CB8AC3E}">
        <p14:creationId xmlns:p14="http://schemas.microsoft.com/office/powerpoint/2010/main" val="1702089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91162-E23F-4904-99C0-E62E6A6A053C}"/>
              </a:ext>
            </a:extLst>
          </p:cNvPr>
          <p:cNvSpPr>
            <a:spLocks noGrp="1"/>
          </p:cNvSpPr>
          <p:nvPr>
            <p:ph type="title"/>
          </p:nvPr>
        </p:nvSpPr>
        <p:spPr>
          <a:xfrm>
            <a:off x="457200" y="605601"/>
            <a:ext cx="5640900" cy="431348"/>
          </a:xfrm>
        </p:spPr>
        <p:txBody>
          <a:bodyPr/>
          <a:lstStyle/>
          <a:p>
            <a:r>
              <a:rPr kumimoji="1" lang="ja-JP" altLang="en-US" sz="2800" dirty="0"/>
              <a:t>各回内容</a:t>
            </a:r>
          </a:p>
        </p:txBody>
      </p:sp>
      <p:sp>
        <p:nvSpPr>
          <p:cNvPr id="3" name="テキスト プレースホルダー 2">
            <a:extLst>
              <a:ext uri="{FF2B5EF4-FFF2-40B4-BE49-F238E27FC236}">
                <a16:creationId xmlns:a16="http://schemas.microsoft.com/office/drawing/2014/main" id="{1AD383F1-2477-45CA-BC30-36AEF7968335}"/>
              </a:ext>
            </a:extLst>
          </p:cNvPr>
          <p:cNvSpPr>
            <a:spLocks noGrp="1"/>
          </p:cNvSpPr>
          <p:nvPr>
            <p:ph type="body" idx="1"/>
          </p:nvPr>
        </p:nvSpPr>
        <p:spPr>
          <a:xfrm>
            <a:off x="604478" y="1076760"/>
            <a:ext cx="7286674" cy="3545973"/>
          </a:xfrm>
        </p:spPr>
        <p:txBody>
          <a:bodyPr/>
          <a:lstStyle/>
          <a:p>
            <a:r>
              <a:rPr lang="en-US" altLang="ja-JP" dirty="0"/>
              <a:t>1.Introduction </a:t>
            </a:r>
          </a:p>
          <a:p>
            <a:r>
              <a:rPr lang="en-US" altLang="ja-JP" dirty="0">
                <a:solidFill>
                  <a:schemeClr val="tx1"/>
                </a:solidFill>
              </a:rPr>
              <a:t>2.What is Digital Transformation and History of Innovation</a:t>
            </a:r>
          </a:p>
          <a:p>
            <a:r>
              <a:rPr lang="en-US" altLang="ja-JP" dirty="0"/>
              <a:t>3.</a:t>
            </a:r>
            <a:r>
              <a:rPr lang="en-US" altLang="ja-JP" dirty="0">
                <a:solidFill>
                  <a:srgbClr val="FF0000"/>
                </a:solidFill>
              </a:rPr>
              <a:t>What is DATA </a:t>
            </a:r>
          </a:p>
          <a:p>
            <a:r>
              <a:rPr lang="en-US" altLang="ja-JP" dirty="0"/>
              <a:t>4.Data Workflow</a:t>
            </a:r>
          </a:p>
          <a:p>
            <a:r>
              <a:rPr lang="en-US" altLang="ja-JP" dirty="0"/>
              <a:t>5.Important Technological Trends in DX</a:t>
            </a:r>
          </a:p>
          <a:p>
            <a:r>
              <a:rPr lang="en-US" altLang="ja-JP" dirty="0"/>
              <a:t>6.Customer Experience</a:t>
            </a:r>
          </a:p>
          <a:p>
            <a:r>
              <a:rPr lang="en-US" altLang="ja-JP" dirty="0"/>
              <a:t>7.Customer Success</a:t>
            </a:r>
          </a:p>
          <a:p>
            <a:r>
              <a:rPr lang="en-US" altLang="ja-JP" dirty="0"/>
              <a:t>8.Designing DX (Final Report)</a:t>
            </a:r>
            <a:endParaRPr kumimoji="1" lang="ja-JP" altLang="en-US" dirty="0"/>
          </a:p>
        </p:txBody>
      </p:sp>
      <p:sp>
        <p:nvSpPr>
          <p:cNvPr id="5" name="スライド番号プレースホルダー 4">
            <a:extLst>
              <a:ext uri="{FF2B5EF4-FFF2-40B4-BE49-F238E27FC236}">
                <a16:creationId xmlns:a16="http://schemas.microsoft.com/office/drawing/2014/main" id="{224BDD79-55EC-4C16-9F13-8640A21681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704308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07C2D4-D858-84D8-C4FE-3D909C9CFB71}"/>
              </a:ext>
            </a:extLst>
          </p:cNvPr>
          <p:cNvSpPr>
            <a:spLocks noGrp="1"/>
          </p:cNvSpPr>
          <p:nvPr>
            <p:ph type="title"/>
          </p:nvPr>
        </p:nvSpPr>
        <p:spPr>
          <a:xfrm>
            <a:off x="500231" y="285716"/>
            <a:ext cx="5640900" cy="496369"/>
          </a:xfrm>
        </p:spPr>
        <p:txBody>
          <a:bodyPr/>
          <a:lstStyle/>
          <a:p>
            <a:r>
              <a:rPr kumimoji="1" lang="en-US" altLang="ja-JP" sz="2800" dirty="0"/>
              <a:t>D</a:t>
            </a:r>
            <a:r>
              <a:rPr kumimoji="1" lang="en" altLang="ja-JP" sz="2800" dirty="0"/>
              <a:t>ata on these service platforms</a:t>
            </a:r>
            <a:endParaRPr kumimoji="1" lang="ja-JP" altLang="en-US" sz="2800" dirty="0"/>
          </a:p>
        </p:txBody>
      </p:sp>
      <p:sp>
        <p:nvSpPr>
          <p:cNvPr id="3" name="テキスト プレースホルダー 2">
            <a:extLst>
              <a:ext uri="{FF2B5EF4-FFF2-40B4-BE49-F238E27FC236}">
                <a16:creationId xmlns:a16="http://schemas.microsoft.com/office/drawing/2014/main" id="{6DD9AF70-B4CE-1B87-2902-B2E8ECA5E7D1}"/>
              </a:ext>
            </a:extLst>
          </p:cNvPr>
          <p:cNvSpPr>
            <a:spLocks noGrp="1"/>
          </p:cNvSpPr>
          <p:nvPr>
            <p:ph type="body" idx="1"/>
          </p:nvPr>
        </p:nvSpPr>
        <p:spPr>
          <a:xfrm>
            <a:off x="161365" y="763649"/>
            <a:ext cx="8944560" cy="551263"/>
          </a:xfrm>
        </p:spPr>
        <p:txBody>
          <a:bodyPr/>
          <a:lstStyle/>
          <a:p>
            <a:r>
              <a:rPr kumimoji="1" lang="en" altLang="ja-JP" dirty="0"/>
              <a:t>The data on these service platforms is an important data set for operating a company.</a:t>
            </a:r>
          </a:p>
          <a:p>
            <a:endParaRPr kumimoji="1" lang="en" altLang="ja-JP" dirty="0"/>
          </a:p>
          <a:p>
            <a:endParaRPr kumimoji="1" lang="ja-JP" altLang="en-US" dirty="0"/>
          </a:p>
        </p:txBody>
      </p:sp>
      <p:sp>
        <p:nvSpPr>
          <p:cNvPr id="4" name="テキスト プレースホルダー 3">
            <a:extLst>
              <a:ext uri="{FF2B5EF4-FFF2-40B4-BE49-F238E27FC236}">
                <a16:creationId xmlns:a16="http://schemas.microsoft.com/office/drawing/2014/main" id="{33C378AC-0F86-1CEF-A20E-AC8DE1E19364}"/>
              </a:ext>
            </a:extLst>
          </p:cNvPr>
          <p:cNvSpPr>
            <a:spLocks noGrp="1"/>
          </p:cNvSpPr>
          <p:nvPr>
            <p:ph type="body" idx="2"/>
          </p:nvPr>
        </p:nvSpPr>
        <p:spPr>
          <a:xfrm>
            <a:off x="161365" y="1299251"/>
            <a:ext cx="8821270" cy="3571799"/>
          </a:xfrm>
        </p:spPr>
        <p:txBody>
          <a:bodyPr/>
          <a:lstStyle/>
          <a:p>
            <a:r>
              <a:rPr kumimoji="1" lang="en" altLang="ja-JP" sz="2000" dirty="0"/>
              <a:t>The data group on the service platform is the data group for operating products and services. For example, </a:t>
            </a:r>
          </a:p>
          <a:p>
            <a:pPr lvl="1"/>
            <a:r>
              <a:rPr kumimoji="1" lang="en" altLang="ja-JP" sz="1600" dirty="0"/>
              <a:t>the categories of products and services,</a:t>
            </a:r>
          </a:p>
          <a:p>
            <a:pPr lvl="1"/>
            <a:r>
              <a:rPr kumimoji="1" lang="en" altLang="ja-JP" sz="1600" dirty="0"/>
              <a:t> the process of producing products, </a:t>
            </a:r>
          </a:p>
          <a:p>
            <a:pPr lvl="1"/>
            <a:r>
              <a:rPr kumimoji="1" lang="en" altLang="ja-JP" sz="1600" dirty="0"/>
              <a:t>the sources of materials, </a:t>
            </a:r>
          </a:p>
          <a:p>
            <a:pPr lvl="1"/>
            <a:r>
              <a:rPr kumimoji="1" lang="en" altLang="ja-JP" sz="1600" dirty="0"/>
              <a:t>the cost of procurement,</a:t>
            </a:r>
          </a:p>
          <a:p>
            <a:pPr lvl="1"/>
            <a:r>
              <a:rPr kumimoji="1" lang="en" altLang="ja-JP" sz="1600" dirty="0"/>
              <a:t> the lineup of specification grades and prices, t</a:t>
            </a:r>
          </a:p>
          <a:p>
            <a:pPr lvl="1"/>
            <a:r>
              <a:rPr kumimoji="1" lang="en" altLang="ja-JP" sz="1600" dirty="0"/>
              <a:t>he standards and criteria to be kept by products and services,</a:t>
            </a:r>
          </a:p>
          <a:p>
            <a:pPr lvl="1"/>
            <a:r>
              <a:rPr kumimoji="1" lang="en" altLang="ja-JP" sz="1600" dirty="0"/>
              <a:t> the laws and regulations.</a:t>
            </a:r>
          </a:p>
          <a:p>
            <a:r>
              <a:rPr kumimoji="1" lang="en" altLang="ja-JP" sz="2000" dirty="0"/>
              <a:t> </a:t>
            </a:r>
            <a:r>
              <a:rPr lang="ja-JP" altLang="en-US" sz="2000" dirty="0"/>
              <a:t>In short, it is the data needed for </a:t>
            </a:r>
            <a:r>
              <a:rPr lang="ja-JP" altLang="en-US" sz="2000"/>
              <a:t>operations.</a:t>
            </a:r>
            <a:endParaRPr kumimoji="1" lang="ja-JP" altLang="en-US" sz="2000" dirty="0"/>
          </a:p>
        </p:txBody>
      </p:sp>
      <p:sp>
        <p:nvSpPr>
          <p:cNvPr id="5" name="スライド番号プレースホルダー 4">
            <a:extLst>
              <a:ext uri="{FF2B5EF4-FFF2-40B4-BE49-F238E27FC236}">
                <a16:creationId xmlns:a16="http://schemas.microsoft.com/office/drawing/2014/main" id="{82C4755A-5A53-A4AA-CDB2-EED1083194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061084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EDDE2F-05B7-4C4D-548D-2936C31DF6F7}"/>
              </a:ext>
            </a:extLst>
          </p:cNvPr>
          <p:cNvSpPr>
            <a:spLocks noGrp="1"/>
          </p:cNvSpPr>
          <p:nvPr>
            <p:ph type="title"/>
          </p:nvPr>
        </p:nvSpPr>
        <p:spPr>
          <a:xfrm>
            <a:off x="457200" y="605600"/>
            <a:ext cx="5640900" cy="456200"/>
          </a:xfrm>
        </p:spPr>
        <p:txBody>
          <a:bodyPr/>
          <a:lstStyle/>
          <a:p>
            <a:r>
              <a:rPr kumimoji="1" lang="en-US" altLang="ja-JP" sz="2800" dirty="0"/>
              <a:t>Data on CX platform</a:t>
            </a:r>
            <a:endParaRPr kumimoji="1" lang="ja-JP" altLang="en-US" sz="2800"/>
          </a:p>
        </p:txBody>
      </p:sp>
      <p:sp>
        <p:nvSpPr>
          <p:cNvPr id="3" name="テキスト プレースホルダー 2">
            <a:extLst>
              <a:ext uri="{FF2B5EF4-FFF2-40B4-BE49-F238E27FC236}">
                <a16:creationId xmlns:a16="http://schemas.microsoft.com/office/drawing/2014/main" id="{F8621D85-E3B5-81D6-8B6A-51C1C0F60729}"/>
              </a:ext>
            </a:extLst>
          </p:cNvPr>
          <p:cNvSpPr>
            <a:spLocks noGrp="1"/>
          </p:cNvSpPr>
          <p:nvPr>
            <p:ph type="body" idx="1"/>
          </p:nvPr>
        </p:nvSpPr>
        <p:spPr>
          <a:xfrm>
            <a:off x="457200" y="1206500"/>
            <a:ext cx="7818120" cy="456201"/>
          </a:xfrm>
        </p:spPr>
        <p:txBody>
          <a:bodyPr/>
          <a:lstStyle/>
          <a:p>
            <a:r>
              <a:rPr kumimoji="1" lang="en" altLang="ja-JP" dirty="0"/>
              <a:t>The following figure shows a portion of actual purchase from Amazon.</a:t>
            </a:r>
            <a:endParaRPr kumimoji="1" lang="ja-JP" altLang="en-US" dirty="0"/>
          </a:p>
        </p:txBody>
      </p:sp>
      <p:sp>
        <p:nvSpPr>
          <p:cNvPr id="5" name="スライド番号プレースホルダー 4">
            <a:extLst>
              <a:ext uri="{FF2B5EF4-FFF2-40B4-BE49-F238E27FC236}">
                <a16:creationId xmlns:a16="http://schemas.microsoft.com/office/drawing/2014/main" id="{F727AE92-2E81-073C-8A61-5F6687171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7" name="図 6">
            <a:extLst>
              <a:ext uri="{FF2B5EF4-FFF2-40B4-BE49-F238E27FC236}">
                <a16:creationId xmlns:a16="http://schemas.microsoft.com/office/drawing/2014/main" id="{089346F1-6E49-F585-AFB9-D8A102780675}"/>
              </a:ext>
            </a:extLst>
          </p:cNvPr>
          <p:cNvPicPr>
            <a:picLocks noChangeAspect="1"/>
          </p:cNvPicPr>
          <p:nvPr/>
        </p:nvPicPr>
        <p:blipFill>
          <a:blip r:embed="rId3"/>
          <a:stretch>
            <a:fillRect/>
          </a:stretch>
        </p:blipFill>
        <p:spPr>
          <a:xfrm>
            <a:off x="958850" y="1662701"/>
            <a:ext cx="6790690" cy="3402122"/>
          </a:xfrm>
          <a:prstGeom prst="rect">
            <a:avLst/>
          </a:prstGeom>
        </p:spPr>
      </p:pic>
    </p:spTree>
    <p:extLst>
      <p:ext uri="{BB962C8B-B14F-4D97-AF65-F5344CB8AC3E}">
        <p14:creationId xmlns:p14="http://schemas.microsoft.com/office/powerpoint/2010/main" val="1565230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FC325C-E225-D4D0-5192-4BF1092489E3}"/>
              </a:ext>
            </a:extLst>
          </p:cNvPr>
          <p:cNvSpPr>
            <a:spLocks noGrp="1"/>
          </p:cNvSpPr>
          <p:nvPr>
            <p:ph type="title"/>
          </p:nvPr>
        </p:nvSpPr>
        <p:spPr>
          <a:xfrm>
            <a:off x="457200" y="605600"/>
            <a:ext cx="5640900" cy="346900"/>
          </a:xfrm>
        </p:spPr>
        <p:txBody>
          <a:bodyPr/>
          <a:lstStyle/>
          <a:p>
            <a:r>
              <a:rPr kumimoji="1" lang="en-US" altLang="ja-JP" sz="2800" dirty="0"/>
              <a:t>Customer's personality</a:t>
            </a:r>
            <a:endParaRPr kumimoji="1" lang="ja-JP" altLang="en-US" sz="2800" dirty="0"/>
          </a:p>
        </p:txBody>
      </p:sp>
      <p:sp>
        <p:nvSpPr>
          <p:cNvPr id="3" name="テキスト プレースホルダー 2">
            <a:extLst>
              <a:ext uri="{FF2B5EF4-FFF2-40B4-BE49-F238E27FC236}">
                <a16:creationId xmlns:a16="http://schemas.microsoft.com/office/drawing/2014/main" id="{7D3A1924-2D05-29D1-53E9-B2DD20423D33}"/>
              </a:ext>
            </a:extLst>
          </p:cNvPr>
          <p:cNvSpPr>
            <a:spLocks noGrp="1"/>
          </p:cNvSpPr>
          <p:nvPr>
            <p:ph type="body" idx="1"/>
          </p:nvPr>
        </p:nvSpPr>
        <p:spPr>
          <a:xfrm>
            <a:off x="396239" y="1397175"/>
            <a:ext cx="3558541" cy="2120550"/>
          </a:xfrm>
        </p:spPr>
        <p:txBody>
          <a:bodyPr/>
          <a:lstStyle/>
          <a:p>
            <a:r>
              <a:rPr kumimoji="1" lang="en" altLang="ja-JP" dirty="0"/>
              <a:t>Amazon can analyze </a:t>
            </a:r>
            <a:r>
              <a:rPr kumimoji="1" lang="en-US" altLang="ja-JP" dirty="0"/>
              <a:t>customers'’ </a:t>
            </a:r>
            <a:r>
              <a:rPr kumimoji="1" lang="en" altLang="ja-JP" dirty="0"/>
              <a:t>past </a:t>
            </a:r>
            <a:r>
              <a:rPr kumimoji="1" lang="en" altLang="ja-JP" dirty="0">
                <a:solidFill>
                  <a:srgbClr val="FF0000"/>
                </a:solidFill>
              </a:rPr>
              <a:t>shopping behavior data </a:t>
            </a:r>
            <a:r>
              <a:rPr kumimoji="1" lang="en" altLang="ja-JP" dirty="0"/>
              <a:t>and accumulate the </a:t>
            </a:r>
            <a:r>
              <a:rPr kumimoji="1" lang="en" altLang="ja-JP" dirty="0">
                <a:solidFill>
                  <a:srgbClr val="FF0000"/>
                </a:solidFill>
              </a:rPr>
              <a:t>background information </a:t>
            </a:r>
            <a:r>
              <a:rPr kumimoji="1" lang="en" altLang="ja-JP" dirty="0"/>
              <a:t>that </a:t>
            </a:r>
            <a:r>
              <a:rPr kumimoji="1" lang="en" altLang="ja-JP" dirty="0">
                <a:solidFill>
                  <a:srgbClr val="FF0000"/>
                </a:solidFill>
              </a:rPr>
              <a:t>makes up </a:t>
            </a:r>
            <a:r>
              <a:rPr kumimoji="1" lang="en-US" altLang="ja-JP" dirty="0">
                <a:solidFill>
                  <a:srgbClr val="FF0000"/>
                </a:solidFill>
              </a:rPr>
              <a:t>their</a:t>
            </a:r>
            <a:r>
              <a:rPr kumimoji="1" lang="en" altLang="ja-JP" dirty="0">
                <a:solidFill>
                  <a:srgbClr val="FF0000"/>
                </a:solidFill>
              </a:rPr>
              <a:t> personality</a:t>
            </a:r>
            <a:r>
              <a:rPr kumimoji="1" lang="en" altLang="ja-JP" dirty="0"/>
              <a:t>. </a:t>
            </a:r>
          </a:p>
          <a:p>
            <a:endParaRPr kumimoji="1" lang="ja-JP" altLang="en-US" dirty="0"/>
          </a:p>
        </p:txBody>
      </p:sp>
      <p:sp>
        <p:nvSpPr>
          <p:cNvPr id="4" name="テキスト プレースホルダー 3">
            <a:extLst>
              <a:ext uri="{FF2B5EF4-FFF2-40B4-BE49-F238E27FC236}">
                <a16:creationId xmlns:a16="http://schemas.microsoft.com/office/drawing/2014/main" id="{6B7AA62E-D78D-AADA-AC60-0A50B97A4939}"/>
              </a:ext>
            </a:extLst>
          </p:cNvPr>
          <p:cNvSpPr>
            <a:spLocks noGrp="1"/>
          </p:cNvSpPr>
          <p:nvPr>
            <p:ph type="body" idx="2"/>
          </p:nvPr>
        </p:nvSpPr>
        <p:spPr>
          <a:xfrm>
            <a:off x="4147555" y="1397175"/>
            <a:ext cx="4739640" cy="2679000"/>
          </a:xfrm>
        </p:spPr>
        <p:txBody>
          <a:bodyPr/>
          <a:lstStyle/>
          <a:p>
            <a:r>
              <a:rPr kumimoji="1" lang="en" altLang="ja-JP" dirty="0"/>
              <a:t>By analyzing this "customer experience" data, </a:t>
            </a:r>
          </a:p>
          <a:p>
            <a:r>
              <a:rPr kumimoji="1" lang="en" altLang="ja-JP" dirty="0"/>
              <a:t>it can be processed into data that estimates(</a:t>
            </a:r>
            <a:r>
              <a:rPr kumimoji="1" lang="ja-JP" altLang="en-US" dirty="0"/>
              <a:t>推定</a:t>
            </a:r>
            <a:r>
              <a:rPr kumimoji="1" lang="en" altLang="ja-JP" dirty="0"/>
              <a:t>) </a:t>
            </a:r>
            <a:r>
              <a:rPr kumimoji="1" lang="en-US" altLang="ja-JP" dirty="0"/>
              <a:t>customer’s</a:t>
            </a:r>
            <a:r>
              <a:rPr kumimoji="1" lang="en" altLang="ja-JP" dirty="0"/>
              <a:t> personality and family, such as </a:t>
            </a:r>
          </a:p>
          <a:p>
            <a:pPr lvl="1"/>
            <a:r>
              <a:rPr kumimoji="1" lang="en" altLang="ja-JP" dirty="0"/>
              <a:t>the family structure, </a:t>
            </a:r>
          </a:p>
          <a:p>
            <a:pPr lvl="1"/>
            <a:r>
              <a:rPr kumimoji="1" lang="en" altLang="ja-JP" dirty="0"/>
              <a:t>age structure, </a:t>
            </a:r>
          </a:p>
          <a:p>
            <a:pPr lvl="1"/>
            <a:r>
              <a:rPr kumimoji="1" lang="en" altLang="ja-JP" dirty="0"/>
              <a:t>occupation, hobbies, and preferences.</a:t>
            </a:r>
            <a:endParaRPr kumimoji="1" lang="ja-JP" altLang="en-US" dirty="0"/>
          </a:p>
          <a:p>
            <a:endParaRPr kumimoji="1" lang="ja-JP" altLang="en-US" dirty="0"/>
          </a:p>
        </p:txBody>
      </p:sp>
      <p:sp>
        <p:nvSpPr>
          <p:cNvPr id="5" name="スライド番号プレースホルダー 4">
            <a:extLst>
              <a:ext uri="{FF2B5EF4-FFF2-40B4-BE49-F238E27FC236}">
                <a16:creationId xmlns:a16="http://schemas.microsoft.com/office/drawing/2014/main" id="{CCD8F945-4B37-C96A-FC0F-83F3121088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166559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6AE2C6-F808-253E-DE1C-1839241482F4}"/>
              </a:ext>
            </a:extLst>
          </p:cNvPr>
          <p:cNvSpPr>
            <a:spLocks noGrp="1"/>
          </p:cNvSpPr>
          <p:nvPr>
            <p:ph type="title"/>
          </p:nvPr>
        </p:nvSpPr>
        <p:spPr>
          <a:xfrm>
            <a:off x="457200" y="605600"/>
            <a:ext cx="5640900" cy="362140"/>
          </a:xfrm>
        </p:spPr>
        <p:txBody>
          <a:bodyPr/>
          <a:lstStyle/>
          <a:p>
            <a:r>
              <a:rPr kumimoji="1" lang="en-US" altLang="ja-JP" sz="2000" dirty="0"/>
              <a:t>P</a:t>
            </a:r>
            <a:r>
              <a:rPr kumimoji="1" lang="en" altLang="ja-JP" sz="2000" dirty="0"/>
              <a:t>redict</a:t>
            </a:r>
            <a:r>
              <a:rPr kumimoji="1" lang="en-US" altLang="ja-JP" sz="2000" dirty="0"/>
              <a:t>ion model (</a:t>
            </a:r>
            <a:r>
              <a:rPr kumimoji="1" lang="ja-JP" altLang="en-US" sz="2000" dirty="0"/>
              <a:t>予測モデル</a:t>
            </a:r>
            <a:r>
              <a:rPr kumimoji="1" lang="en-US" altLang="ja-JP" sz="2000" dirty="0"/>
              <a:t>)</a:t>
            </a:r>
            <a:endParaRPr kumimoji="1" lang="ja-JP" altLang="en-US" sz="2000" dirty="0"/>
          </a:p>
        </p:txBody>
      </p:sp>
      <p:sp>
        <p:nvSpPr>
          <p:cNvPr id="3" name="テキスト プレースホルダー 2">
            <a:extLst>
              <a:ext uri="{FF2B5EF4-FFF2-40B4-BE49-F238E27FC236}">
                <a16:creationId xmlns:a16="http://schemas.microsoft.com/office/drawing/2014/main" id="{DA9F9EAC-C0ED-B71F-F9C4-EA8B65000712}"/>
              </a:ext>
            </a:extLst>
          </p:cNvPr>
          <p:cNvSpPr>
            <a:spLocks noGrp="1"/>
          </p:cNvSpPr>
          <p:nvPr>
            <p:ph type="body" idx="1"/>
          </p:nvPr>
        </p:nvSpPr>
        <p:spPr>
          <a:xfrm>
            <a:off x="457200" y="1651078"/>
            <a:ext cx="8328661" cy="2606037"/>
          </a:xfrm>
        </p:spPr>
        <p:txBody>
          <a:bodyPr/>
          <a:lstStyle/>
          <a:p>
            <a:r>
              <a:rPr kumimoji="1" lang="en" altLang="ja-JP" sz="1600" dirty="0"/>
              <a:t>As Amazon can </a:t>
            </a:r>
            <a:r>
              <a:rPr kumimoji="1" lang="en" altLang="ja-JP" sz="1600" dirty="0">
                <a:solidFill>
                  <a:srgbClr val="FF0000"/>
                </a:solidFill>
              </a:rPr>
              <a:t>define</a:t>
            </a:r>
            <a:r>
              <a:rPr kumimoji="1" lang="en" altLang="ja-JP" sz="1600" dirty="0"/>
              <a:t> each customer’s </a:t>
            </a:r>
            <a:r>
              <a:rPr kumimoji="1" lang="en" altLang="ja-JP" sz="1600" dirty="0">
                <a:solidFill>
                  <a:srgbClr val="FF0000"/>
                </a:solidFill>
              </a:rPr>
              <a:t>personality</a:t>
            </a:r>
            <a:r>
              <a:rPr kumimoji="1" lang="en" altLang="ja-JP" sz="1600" dirty="0"/>
              <a:t>(</a:t>
            </a:r>
            <a:r>
              <a:rPr kumimoji="1" lang="ja-JP" altLang="en-US" sz="1600" dirty="0"/>
              <a:t>個性</a:t>
            </a:r>
            <a:r>
              <a:rPr kumimoji="1" lang="en" altLang="ja-JP" sz="1600" dirty="0"/>
              <a:t>), they can </a:t>
            </a:r>
            <a:r>
              <a:rPr kumimoji="1" lang="en" altLang="ja-JP" sz="1600" dirty="0">
                <a:solidFill>
                  <a:srgbClr val="FF0000"/>
                </a:solidFill>
              </a:rPr>
              <a:t>predict</a:t>
            </a:r>
            <a:r>
              <a:rPr kumimoji="1" lang="en" altLang="ja-JP" sz="1600" dirty="0"/>
              <a:t> </a:t>
            </a:r>
            <a:r>
              <a:rPr kumimoji="1" lang="en" altLang="ja-JP" sz="1600" dirty="0">
                <a:solidFill>
                  <a:srgbClr val="FF0000"/>
                </a:solidFill>
              </a:rPr>
              <a:t>who will buy </a:t>
            </a:r>
            <a:r>
              <a:rPr kumimoji="1" lang="en" altLang="ja-JP" sz="1600" dirty="0"/>
              <a:t>a new product or service when it comes out. </a:t>
            </a:r>
          </a:p>
          <a:p>
            <a:r>
              <a:rPr kumimoji="1" lang="en" altLang="ja-JP" sz="1600" dirty="0"/>
              <a:t>This is the “</a:t>
            </a:r>
            <a:r>
              <a:rPr kumimoji="1" lang="en" altLang="ja-JP" sz="1600" dirty="0">
                <a:solidFill>
                  <a:srgbClr val="FF0000"/>
                </a:solidFill>
              </a:rPr>
              <a:t>prediction model</a:t>
            </a:r>
            <a:r>
              <a:rPr kumimoji="1" lang="en" altLang="ja-JP" sz="1600" dirty="0"/>
              <a:t>” (or “prediction engine” or “recommendation engine”). </a:t>
            </a:r>
          </a:p>
          <a:p>
            <a:r>
              <a:rPr kumimoji="1" lang="en" altLang="ja-JP" sz="1600" dirty="0"/>
              <a:t>As the data accumulates, you can make </a:t>
            </a:r>
            <a:r>
              <a:rPr kumimoji="1" lang="en" altLang="ja-JP" sz="1600" dirty="0">
                <a:solidFill>
                  <a:srgbClr val="FF0000"/>
                </a:solidFill>
              </a:rPr>
              <a:t>recommendations</a:t>
            </a:r>
            <a:r>
              <a:rPr kumimoji="1" lang="en" altLang="ja-JP" sz="1600" dirty="0"/>
              <a:t> using predictive models</a:t>
            </a:r>
          </a:p>
          <a:p>
            <a:r>
              <a:rPr kumimoji="1" lang="en" altLang="ja-JP" sz="1600" dirty="0"/>
              <a:t>This predictive model </a:t>
            </a:r>
            <a:r>
              <a:rPr kumimoji="1" lang="en" altLang="ja-JP" sz="1600" dirty="0">
                <a:solidFill>
                  <a:srgbClr val="FF0000"/>
                </a:solidFill>
              </a:rPr>
              <a:t>creates a new business value </a:t>
            </a:r>
            <a:r>
              <a:rPr kumimoji="1" lang="en" altLang="ja-JP" sz="1600" dirty="0"/>
              <a:t>of “finding potential customers when new product comes out“ </a:t>
            </a:r>
            <a:r>
              <a:rPr kumimoji="1" lang="en-US" altLang="ja-JP" sz="1600" dirty="0"/>
              <a:t>o</a:t>
            </a:r>
            <a:r>
              <a:rPr kumimoji="1" lang="en" altLang="ja-JP" sz="1600" dirty="0"/>
              <a:t>r "predicting what customers will need next.“</a:t>
            </a:r>
          </a:p>
          <a:p>
            <a:r>
              <a:rPr kumimoji="1" lang="en" altLang="ja-JP" sz="1600" dirty="0"/>
              <a:t>If DX can design this model for your business, it will bring greater power. </a:t>
            </a:r>
          </a:p>
          <a:p>
            <a:r>
              <a:rPr kumimoji="1" lang="en-US" altLang="ja-JP" sz="1600" dirty="0"/>
              <a:t>P</a:t>
            </a:r>
            <a:r>
              <a:rPr kumimoji="1" lang="en" altLang="ja-JP" sz="1600" dirty="0"/>
              <a:t>redict</a:t>
            </a:r>
            <a:r>
              <a:rPr kumimoji="1" lang="en-US" altLang="ja-JP" sz="1600" dirty="0"/>
              <a:t>ion model </a:t>
            </a:r>
            <a:r>
              <a:rPr kumimoji="1" lang="en" altLang="ja-JP" sz="1600" dirty="0"/>
              <a:t>might keep retaining customers forever like Amazon did.</a:t>
            </a:r>
            <a:endParaRPr kumimoji="1" lang="ja-JP" altLang="en-US" sz="1600" dirty="0"/>
          </a:p>
        </p:txBody>
      </p:sp>
      <p:sp>
        <p:nvSpPr>
          <p:cNvPr id="5" name="スライド番号プレースホルダー 4">
            <a:extLst>
              <a:ext uri="{FF2B5EF4-FFF2-40B4-BE49-F238E27FC236}">
                <a16:creationId xmlns:a16="http://schemas.microsoft.com/office/drawing/2014/main" id="{813C0F57-75A1-1C10-BE0C-1724C9EF9E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4" name="正方形/長方形 3">
            <a:extLst>
              <a:ext uri="{FF2B5EF4-FFF2-40B4-BE49-F238E27FC236}">
                <a16:creationId xmlns:a16="http://schemas.microsoft.com/office/drawing/2014/main" id="{28F246DC-80AB-4111-848A-91510A4D28E1}"/>
              </a:ext>
            </a:extLst>
          </p:cNvPr>
          <p:cNvSpPr/>
          <p:nvPr/>
        </p:nvSpPr>
        <p:spPr>
          <a:xfrm>
            <a:off x="1721224" y="4425653"/>
            <a:ext cx="5988424" cy="523220"/>
          </a:xfrm>
          <a:prstGeom prst="rect">
            <a:avLst/>
          </a:prstGeom>
          <a:ln>
            <a:solidFill>
              <a:srgbClr val="0432FF"/>
            </a:solidFill>
          </a:ln>
        </p:spPr>
        <p:txBody>
          <a:bodyPr wrap="square">
            <a:spAutoFit/>
          </a:bodyPr>
          <a:lstStyle/>
          <a:p>
            <a:r>
              <a:rPr lang="ja-JP" altLang="en-US" dirty="0"/>
              <a:t>This is the purpose of creating CXP databases and analyzing datasets. (CXP = Customer Experience Platform) </a:t>
            </a:r>
          </a:p>
        </p:txBody>
      </p:sp>
      <p:pic>
        <p:nvPicPr>
          <p:cNvPr id="6" name="図 5">
            <a:extLst>
              <a:ext uri="{FF2B5EF4-FFF2-40B4-BE49-F238E27FC236}">
                <a16:creationId xmlns:a16="http://schemas.microsoft.com/office/drawing/2014/main" id="{AB538FA6-3153-49AD-B7E5-AB01BADD9EE1}"/>
              </a:ext>
            </a:extLst>
          </p:cNvPr>
          <p:cNvPicPr>
            <a:picLocks noChangeAspect="1"/>
          </p:cNvPicPr>
          <p:nvPr/>
        </p:nvPicPr>
        <p:blipFill>
          <a:blip r:embed="rId3"/>
          <a:stretch>
            <a:fillRect/>
          </a:stretch>
        </p:blipFill>
        <p:spPr>
          <a:xfrm>
            <a:off x="4572000" y="178850"/>
            <a:ext cx="4008718" cy="1472228"/>
          </a:xfrm>
          <a:prstGeom prst="rect">
            <a:avLst/>
          </a:prstGeom>
        </p:spPr>
      </p:pic>
    </p:spTree>
    <p:extLst>
      <p:ext uri="{BB962C8B-B14F-4D97-AF65-F5344CB8AC3E}">
        <p14:creationId xmlns:p14="http://schemas.microsoft.com/office/powerpoint/2010/main" val="1195266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45BDEC-4AF6-235E-6EAC-400576DE5EE1}"/>
              </a:ext>
            </a:extLst>
          </p:cNvPr>
          <p:cNvSpPr>
            <a:spLocks noGrp="1"/>
          </p:cNvSpPr>
          <p:nvPr>
            <p:ph type="title"/>
          </p:nvPr>
        </p:nvSpPr>
        <p:spPr>
          <a:xfrm>
            <a:off x="457200" y="605600"/>
            <a:ext cx="7440706" cy="407412"/>
          </a:xfrm>
        </p:spPr>
        <p:txBody>
          <a:bodyPr/>
          <a:lstStyle/>
          <a:p>
            <a:r>
              <a:rPr lang="ja-JP" altLang="en-US" sz="2800" dirty="0"/>
              <a:t>CXP = Customer Experience Platform</a:t>
            </a:r>
            <a:endParaRPr kumimoji="1" lang="ja-JP" altLang="en-US" sz="2800" dirty="0"/>
          </a:p>
        </p:txBody>
      </p:sp>
      <p:sp>
        <p:nvSpPr>
          <p:cNvPr id="3" name="テキスト プレースホルダー 2">
            <a:extLst>
              <a:ext uri="{FF2B5EF4-FFF2-40B4-BE49-F238E27FC236}">
                <a16:creationId xmlns:a16="http://schemas.microsoft.com/office/drawing/2014/main" id="{276B88AE-193E-BA8A-AF74-87DC83C5A470}"/>
              </a:ext>
            </a:extLst>
          </p:cNvPr>
          <p:cNvSpPr>
            <a:spLocks noGrp="1"/>
          </p:cNvSpPr>
          <p:nvPr>
            <p:ph type="body" idx="1"/>
          </p:nvPr>
        </p:nvSpPr>
        <p:spPr>
          <a:xfrm>
            <a:off x="317835" y="1174667"/>
            <a:ext cx="2682600" cy="2679000"/>
          </a:xfrm>
        </p:spPr>
        <p:txBody>
          <a:bodyPr/>
          <a:lstStyle/>
          <a:p>
            <a:r>
              <a:rPr kumimoji="1" lang="en" altLang="ja-JP" dirty="0"/>
              <a:t>By creating a world where the computer </a:t>
            </a:r>
            <a:r>
              <a:rPr kumimoji="1" lang="en" altLang="ja-JP" dirty="0">
                <a:solidFill>
                  <a:srgbClr val="FF0000"/>
                </a:solidFill>
              </a:rPr>
              <a:t>automatically executes predictive models</a:t>
            </a:r>
            <a:r>
              <a:rPr kumimoji="1" lang="en" altLang="ja-JP" dirty="0"/>
              <a:t>, we can support more customer experiences while increasing efficiency.</a:t>
            </a:r>
          </a:p>
          <a:p>
            <a:endParaRPr kumimoji="1" lang="ja-JP" altLang="en-US" dirty="0"/>
          </a:p>
        </p:txBody>
      </p:sp>
      <p:sp>
        <p:nvSpPr>
          <p:cNvPr id="4" name="テキスト プレースホルダー 3">
            <a:extLst>
              <a:ext uri="{FF2B5EF4-FFF2-40B4-BE49-F238E27FC236}">
                <a16:creationId xmlns:a16="http://schemas.microsoft.com/office/drawing/2014/main" id="{00FCFFE2-7048-81AA-2DD5-BAE2765787DB}"/>
              </a:ext>
            </a:extLst>
          </p:cNvPr>
          <p:cNvSpPr>
            <a:spLocks noGrp="1"/>
          </p:cNvSpPr>
          <p:nvPr>
            <p:ph type="body" idx="2"/>
          </p:nvPr>
        </p:nvSpPr>
        <p:spPr>
          <a:xfrm>
            <a:off x="3106684" y="1092201"/>
            <a:ext cx="2859741" cy="3241397"/>
          </a:xfrm>
        </p:spPr>
        <p:txBody>
          <a:bodyPr/>
          <a:lstStyle/>
          <a:p>
            <a:r>
              <a:rPr kumimoji="1" lang="en" altLang="ja-JP" dirty="0"/>
              <a:t>When collecting and generating data, we should </a:t>
            </a:r>
            <a:r>
              <a:rPr kumimoji="1" lang="en" altLang="ja-JP" dirty="0">
                <a:solidFill>
                  <a:srgbClr val="FF0000"/>
                </a:solidFill>
              </a:rPr>
              <a:t>define how to use the data </a:t>
            </a:r>
            <a:r>
              <a:rPr kumimoji="1" lang="en" altLang="ja-JP" dirty="0"/>
              <a:t>and </a:t>
            </a:r>
            <a:r>
              <a:rPr kumimoji="1" lang="en" altLang="ja-JP" dirty="0">
                <a:solidFill>
                  <a:srgbClr val="FF0000"/>
                </a:solidFill>
              </a:rPr>
              <a:t>what we want from</a:t>
            </a:r>
            <a:r>
              <a:rPr kumimoji="1" lang="en" altLang="ja-JP" dirty="0"/>
              <a:t> in advance. </a:t>
            </a:r>
          </a:p>
          <a:p>
            <a:r>
              <a:rPr kumimoji="1" lang="en" altLang="ja-JP" dirty="0"/>
              <a:t>Otherwise, you could end up with just analyzing transaction data.</a:t>
            </a:r>
          </a:p>
          <a:p>
            <a:endParaRPr kumimoji="1" lang="ja-JP" altLang="en-US" dirty="0"/>
          </a:p>
        </p:txBody>
      </p:sp>
      <p:sp>
        <p:nvSpPr>
          <p:cNvPr id="5" name="スライド番号プレースホルダー 4">
            <a:extLst>
              <a:ext uri="{FF2B5EF4-FFF2-40B4-BE49-F238E27FC236}">
                <a16:creationId xmlns:a16="http://schemas.microsoft.com/office/drawing/2014/main" id="{9AB71512-12F4-5C39-5A84-5E9B8F7E58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8" name="テキスト プレースホルダー 3">
            <a:extLst>
              <a:ext uri="{FF2B5EF4-FFF2-40B4-BE49-F238E27FC236}">
                <a16:creationId xmlns:a16="http://schemas.microsoft.com/office/drawing/2014/main" id="{2222E2A2-EBF7-47F8-953E-17C75D3C2E41}"/>
              </a:ext>
            </a:extLst>
          </p:cNvPr>
          <p:cNvSpPr txBox="1">
            <a:spLocks/>
          </p:cNvSpPr>
          <p:nvPr/>
        </p:nvSpPr>
        <p:spPr>
          <a:xfrm>
            <a:off x="5966425" y="1096053"/>
            <a:ext cx="2859740" cy="28362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r>
              <a:rPr kumimoji="1" lang="en" altLang="ja-JP" dirty="0"/>
              <a:t>We want to reach “Insights”. We have to </a:t>
            </a:r>
            <a:r>
              <a:rPr kumimoji="1" lang="en" altLang="ja-JP" dirty="0">
                <a:solidFill>
                  <a:srgbClr val="FF0000"/>
                </a:solidFill>
              </a:rPr>
              <a:t>reach hidden dimension </a:t>
            </a:r>
            <a:r>
              <a:rPr kumimoji="1" lang="en" altLang="ja-JP" dirty="0"/>
              <a:t>behind data and data chain </a:t>
            </a:r>
          </a:p>
          <a:p>
            <a:r>
              <a:rPr kumimoji="1" lang="en" altLang="ja-JP" dirty="0"/>
              <a:t>because all those </a:t>
            </a:r>
            <a:r>
              <a:rPr kumimoji="1" lang="en" altLang="ja-JP" dirty="0">
                <a:solidFill>
                  <a:srgbClr val="FF0000"/>
                </a:solidFill>
              </a:rPr>
              <a:t>“insights” will be solution and key for automation and personalization</a:t>
            </a:r>
            <a:r>
              <a:rPr kumimoji="1" lang="en" altLang="ja-JP" dirty="0"/>
              <a:t>.</a:t>
            </a:r>
            <a:endParaRPr kumimoji="1" lang="ja-JP" altLang="en-US" dirty="0"/>
          </a:p>
          <a:p>
            <a:endParaRPr kumimoji="1" lang="ja-JP" altLang="en-US" dirty="0"/>
          </a:p>
        </p:txBody>
      </p:sp>
      <p:pic>
        <p:nvPicPr>
          <p:cNvPr id="9" name="図 8">
            <a:extLst>
              <a:ext uri="{FF2B5EF4-FFF2-40B4-BE49-F238E27FC236}">
                <a16:creationId xmlns:a16="http://schemas.microsoft.com/office/drawing/2014/main" id="{0D17AFFE-4F9D-4331-9AC9-F58C02B00F74}"/>
              </a:ext>
            </a:extLst>
          </p:cNvPr>
          <p:cNvPicPr>
            <a:picLocks noChangeAspect="1"/>
          </p:cNvPicPr>
          <p:nvPr/>
        </p:nvPicPr>
        <p:blipFill>
          <a:blip r:embed="rId3"/>
          <a:stretch>
            <a:fillRect/>
          </a:stretch>
        </p:blipFill>
        <p:spPr>
          <a:xfrm>
            <a:off x="2152706" y="4004156"/>
            <a:ext cx="3363630" cy="1070246"/>
          </a:xfrm>
          <a:prstGeom prst="rect">
            <a:avLst/>
          </a:prstGeom>
        </p:spPr>
      </p:pic>
      <p:sp>
        <p:nvSpPr>
          <p:cNvPr id="6" name="正方形/長方形 5">
            <a:extLst>
              <a:ext uri="{FF2B5EF4-FFF2-40B4-BE49-F238E27FC236}">
                <a16:creationId xmlns:a16="http://schemas.microsoft.com/office/drawing/2014/main" id="{843EEC41-BDC6-4B49-92CB-C25929D5BADD}"/>
              </a:ext>
            </a:extLst>
          </p:cNvPr>
          <p:cNvSpPr/>
          <p:nvPr/>
        </p:nvSpPr>
        <p:spPr>
          <a:xfrm>
            <a:off x="5516336" y="4333598"/>
            <a:ext cx="2055371" cy="523220"/>
          </a:xfrm>
          <a:prstGeom prst="rect">
            <a:avLst/>
          </a:prstGeom>
          <a:solidFill>
            <a:schemeClr val="accent1">
              <a:lumMod val="20000"/>
              <a:lumOff val="80000"/>
            </a:schemeClr>
          </a:solidFill>
        </p:spPr>
        <p:txBody>
          <a:bodyPr wrap="none">
            <a:spAutoFit/>
          </a:bodyPr>
          <a:lstStyle/>
          <a:p>
            <a:r>
              <a:rPr lang="ja-JP" altLang="en-US" dirty="0"/>
              <a:t>identification of defects </a:t>
            </a:r>
            <a:endParaRPr lang="en-US" altLang="ja-JP" dirty="0"/>
          </a:p>
          <a:p>
            <a:r>
              <a:rPr lang="ja-JP" altLang="en-US" dirty="0"/>
              <a:t>and their causes</a:t>
            </a:r>
          </a:p>
        </p:txBody>
      </p:sp>
    </p:spTree>
    <p:extLst>
      <p:ext uri="{BB962C8B-B14F-4D97-AF65-F5344CB8AC3E}">
        <p14:creationId xmlns:p14="http://schemas.microsoft.com/office/powerpoint/2010/main" val="3113914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AE2539E2-5D34-9E4B-111C-2560A849A2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7" name="図 6">
            <a:extLst>
              <a:ext uri="{FF2B5EF4-FFF2-40B4-BE49-F238E27FC236}">
                <a16:creationId xmlns:a16="http://schemas.microsoft.com/office/drawing/2014/main" id="{7672B067-3CC7-1D36-BDA4-21B60BA39C7C}"/>
              </a:ext>
            </a:extLst>
          </p:cNvPr>
          <p:cNvPicPr>
            <a:picLocks noChangeAspect="1"/>
          </p:cNvPicPr>
          <p:nvPr/>
        </p:nvPicPr>
        <p:blipFill>
          <a:blip r:embed="rId3"/>
          <a:stretch>
            <a:fillRect/>
          </a:stretch>
        </p:blipFill>
        <p:spPr>
          <a:xfrm>
            <a:off x="1329541" y="1638300"/>
            <a:ext cx="5867400" cy="1866900"/>
          </a:xfrm>
          <a:prstGeom prst="rect">
            <a:avLst/>
          </a:prstGeom>
        </p:spPr>
      </p:pic>
    </p:spTree>
    <p:extLst>
      <p:ext uri="{BB962C8B-B14F-4D97-AF65-F5344CB8AC3E}">
        <p14:creationId xmlns:p14="http://schemas.microsoft.com/office/powerpoint/2010/main" val="1216764772"/>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CF5CD-8184-B27C-83AC-3E1CAD601753}"/>
              </a:ext>
            </a:extLst>
          </p:cNvPr>
          <p:cNvSpPr>
            <a:spLocks noGrp="1"/>
          </p:cNvSpPr>
          <p:nvPr>
            <p:ph type="title"/>
          </p:nvPr>
        </p:nvSpPr>
        <p:spPr/>
        <p:txBody>
          <a:bodyPr/>
          <a:lstStyle/>
          <a:p>
            <a:r>
              <a:rPr kumimoji="1" lang="en-US" altLang="ja-JP" dirty="0"/>
              <a:t>Data Culture</a:t>
            </a:r>
            <a:endParaRPr kumimoji="1" lang="ja-JP" altLang="en-US"/>
          </a:p>
        </p:txBody>
      </p:sp>
      <p:sp>
        <p:nvSpPr>
          <p:cNvPr id="3" name="テキスト プレースホルダー 2">
            <a:extLst>
              <a:ext uri="{FF2B5EF4-FFF2-40B4-BE49-F238E27FC236}">
                <a16:creationId xmlns:a16="http://schemas.microsoft.com/office/drawing/2014/main" id="{083B2BA9-1190-28AF-3782-381FC292C255}"/>
              </a:ext>
            </a:extLst>
          </p:cNvPr>
          <p:cNvSpPr>
            <a:spLocks noGrp="1"/>
          </p:cNvSpPr>
          <p:nvPr>
            <p:ph type="body" idx="1"/>
          </p:nvPr>
        </p:nvSpPr>
        <p:spPr/>
        <p:txBody>
          <a:bodyPr/>
          <a:lstStyle/>
          <a:p>
            <a:endParaRPr kumimoji="1" lang="ja-JP" altLang="en-US"/>
          </a:p>
        </p:txBody>
      </p:sp>
      <p:sp>
        <p:nvSpPr>
          <p:cNvPr id="4" name="テキスト プレースホルダー 3">
            <a:extLst>
              <a:ext uri="{FF2B5EF4-FFF2-40B4-BE49-F238E27FC236}">
                <a16:creationId xmlns:a16="http://schemas.microsoft.com/office/drawing/2014/main" id="{3076DE32-A64A-09E9-3621-29493A245DAF}"/>
              </a:ext>
            </a:extLst>
          </p:cNvPr>
          <p:cNvSpPr>
            <a:spLocks noGrp="1"/>
          </p:cNvSpPr>
          <p:nvPr>
            <p:ph type="body" idx="2"/>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64C6938-3923-0816-2033-7F78A3E35A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780680253"/>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9673F-21F3-A87C-07FB-1C1A19CF5AB8}"/>
              </a:ext>
            </a:extLst>
          </p:cNvPr>
          <p:cNvSpPr>
            <a:spLocks noGrp="1"/>
          </p:cNvSpPr>
          <p:nvPr>
            <p:ph type="title"/>
          </p:nvPr>
        </p:nvSpPr>
        <p:spPr>
          <a:xfrm>
            <a:off x="504781" y="644906"/>
            <a:ext cx="5640978" cy="390862"/>
          </a:xfrm>
        </p:spPr>
        <p:txBody>
          <a:bodyPr/>
          <a:lstStyle/>
          <a:p>
            <a:r>
              <a:rPr kumimoji="1" lang="en-US" altLang="ja-JP" sz="2800" dirty="0"/>
              <a:t>Data analysis circle</a:t>
            </a:r>
            <a:endParaRPr kumimoji="1" lang="ja-JP" altLang="en-US" sz="2800" dirty="0"/>
          </a:p>
        </p:txBody>
      </p:sp>
      <p:sp>
        <p:nvSpPr>
          <p:cNvPr id="5" name="スライド番号プレースホルダー 4">
            <a:extLst>
              <a:ext uri="{FF2B5EF4-FFF2-40B4-BE49-F238E27FC236}">
                <a16:creationId xmlns:a16="http://schemas.microsoft.com/office/drawing/2014/main" id="{FB4890E4-6646-F917-AF99-D559B96650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6" name="図 5">
            <a:extLst>
              <a:ext uri="{FF2B5EF4-FFF2-40B4-BE49-F238E27FC236}">
                <a16:creationId xmlns:a16="http://schemas.microsoft.com/office/drawing/2014/main" id="{6FB5BA60-FCCC-6184-6ABD-5DCE2EB10936}"/>
              </a:ext>
            </a:extLst>
          </p:cNvPr>
          <p:cNvPicPr>
            <a:picLocks noChangeAspect="1"/>
          </p:cNvPicPr>
          <p:nvPr/>
        </p:nvPicPr>
        <p:blipFill>
          <a:blip r:embed="rId3"/>
          <a:stretch>
            <a:fillRect/>
          </a:stretch>
        </p:blipFill>
        <p:spPr>
          <a:xfrm>
            <a:off x="1219326" y="930939"/>
            <a:ext cx="5916580" cy="3886865"/>
          </a:xfrm>
          <a:prstGeom prst="rect">
            <a:avLst/>
          </a:prstGeom>
        </p:spPr>
      </p:pic>
      <p:sp>
        <p:nvSpPr>
          <p:cNvPr id="3" name="正方形/長方形 2">
            <a:extLst>
              <a:ext uri="{FF2B5EF4-FFF2-40B4-BE49-F238E27FC236}">
                <a16:creationId xmlns:a16="http://schemas.microsoft.com/office/drawing/2014/main" id="{F87D12FF-4788-4463-9E37-406F6C38B735}"/>
              </a:ext>
            </a:extLst>
          </p:cNvPr>
          <p:cNvSpPr/>
          <p:nvPr/>
        </p:nvSpPr>
        <p:spPr>
          <a:xfrm>
            <a:off x="3618173" y="4712257"/>
            <a:ext cx="1728358" cy="307777"/>
          </a:xfrm>
          <a:prstGeom prst="rect">
            <a:avLst/>
          </a:prstGeom>
        </p:spPr>
        <p:txBody>
          <a:bodyPr wrap="none">
            <a:spAutoFit/>
          </a:bodyPr>
          <a:lstStyle/>
          <a:p>
            <a:r>
              <a:rPr lang="ja-JP" altLang="en-US" dirty="0"/>
              <a:t>Data analysis circle</a:t>
            </a:r>
          </a:p>
        </p:txBody>
      </p:sp>
    </p:spTree>
    <p:extLst>
      <p:ext uri="{BB962C8B-B14F-4D97-AF65-F5344CB8AC3E}">
        <p14:creationId xmlns:p14="http://schemas.microsoft.com/office/powerpoint/2010/main" val="3688121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p:cNvPicPr>
            <a:picLocks noChangeAspect="1"/>
          </p:cNvPicPr>
          <p:nvPr/>
        </p:nvPicPr>
        <p:blipFill>
          <a:blip r:embed="rId3"/>
          <a:stretch>
            <a:fillRect/>
          </a:stretch>
        </p:blipFill>
        <p:spPr>
          <a:xfrm>
            <a:off x="1664802" y="1528694"/>
            <a:ext cx="5209930" cy="3422635"/>
          </a:xfrm>
          <a:prstGeom prst="rect">
            <a:avLst/>
          </a:prstGeom>
        </p:spPr>
      </p:pic>
      <p:sp>
        <p:nvSpPr>
          <p:cNvPr id="4" name="スライド番号プレースホルダー 3"/>
          <p:cNvSpPr>
            <a:spLocks noGrp="1"/>
          </p:cNvSpPr>
          <p:nvPr>
            <p:ph type="sldNum" sz="quarter" idx="12"/>
          </p:nvPr>
        </p:nvSpPr>
        <p:spPr/>
        <p:txBody>
          <a:bodyPr/>
          <a:lstStyle/>
          <a:p>
            <a:fld id="{36AFFB7D-765A-4697-AD04-79ECF099314B}" type="slidenum">
              <a:rPr kumimoji="1" lang="ja-JP" altLang="en-US" smtClean="0"/>
              <a:t>28</a:t>
            </a:fld>
            <a:endParaRPr kumimoji="1" lang="ja-JP" altLang="en-US" dirty="0"/>
          </a:p>
        </p:txBody>
      </p:sp>
      <p:sp>
        <p:nvSpPr>
          <p:cNvPr id="3" name="正方形/長方形 2">
            <a:extLst>
              <a:ext uri="{FF2B5EF4-FFF2-40B4-BE49-F238E27FC236}">
                <a16:creationId xmlns:a16="http://schemas.microsoft.com/office/drawing/2014/main" id="{21C2AFC3-6655-419F-B551-A9EDCC68F37B}"/>
              </a:ext>
            </a:extLst>
          </p:cNvPr>
          <p:cNvSpPr/>
          <p:nvPr/>
        </p:nvSpPr>
        <p:spPr>
          <a:xfrm>
            <a:off x="222488" y="714945"/>
            <a:ext cx="2134415" cy="2246769"/>
          </a:xfrm>
          <a:prstGeom prst="rect">
            <a:avLst/>
          </a:prstGeom>
          <a:solidFill>
            <a:srgbClr val="FCE5CD"/>
          </a:solidFill>
        </p:spPr>
        <p:txBody>
          <a:bodyPr wrap="square">
            <a:spAutoFit/>
          </a:bodyPr>
          <a:lstStyle/>
          <a:p>
            <a:r>
              <a:rPr lang="ja-JP" altLang="en-US" dirty="0"/>
              <a:t>データ取得手法</a:t>
            </a:r>
          </a:p>
          <a:p>
            <a:endParaRPr lang="en-US" altLang="ja-JP" dirty="0"/>
          </a:p>
          <a:p>
            <a:r>
              <a:rPr lang="ja-JP" altLang="en-US" dirty="0"/>
              <a:t>IOT感知</a:t>
            </a:r>
          </a:p>
          <a:p>
            <a:r>
              <a:rPr lang="ja-JP" altLang="en-US" dirty="0"/>
              <a:t> Wearable devices</a:t>
            </a:r>
          </a:p>
          <a:p>
            <a:r>
              <a:rPr lang="ja-JP" altLang="en-US" dirty="0"/>
              <a:t>ビデオ記録</a:t>
            </a:r>
          </a:p>
          <a:p>
            <a:r>
              <a:rPr lang="ja-JP" altLang="en-US" dirty="0"/>
              <a:t> Video broadcasting</a:t>
            </a:r>
          </a:p>
          <a:p>
            <a:r>
              <a:rPr lang="ja-JP" altLang="en-US" dirty="0"/>
              <a:t>画像認識</a:t>
            </a:r>
          </a:p>
          <a:p>
            <a:r>
              <a:rPr lang="ja-JP" altLang="en-US" dirty="0"/>
              <a:t> Eye-tracking</a:t>
            </a:r>
          </a:p>
          <a:p>
            <a:r>
              <a:rPr lang="ja-JP" altLang="en-US" dirty="0"/>
              <a:t>各種プラットフォーム</a:t>
            </a:r>
          </a:p>
          <a:p>
            <a:r>
              <a:rPr lang="ja-JP" altLang="en-US" dirty="0"/>
              <a:t> Operation log data</a:t>
            </a:r>
          </a:p>
        </p:txBody>
      </p:sp>
      <p:sp>
        <p:nvSpPr>
          <p:cNvPr id="7" name="正方形/長方形 6">
            <a:extLst>
              <a:ext uri="{FF2B5EF4-FFF2-40B4-BE49-F238E27FC236}">
                <a16:creationId xmlns:a16="http://schemas.microsoft.com/office/drawing/2014/main" id="{67FB5C1D-D3BC-4621-B3EB-EFC14B351C4B}"/>
              </a:ext>
            </a:extLst>
          </p:cNvPr>
          <p:cNvSpPr/>
          <p:nvPr/>
        </p:nvSpPr>
        <p:spPr>
          <a:xfrm>
            <a:off x="5651770" y="740432"/>
            <a:ext cx="3225705" cy="1384995"/>
          </a:xfrm>
          <a:prstGeom prst="rect">
            <a:avLst/>
          </a:prstGeom>
          <a:solidFill>
            <a:schemeClr val="accent1">
              <a:lumMod val="40000"/>
              <a:lumOff val="60000"/>
            </a:schemeClr>
          </a:solidFill>
        </p:spPr>
        <p:txBody>
          <a:bodyPr wrap="square">
            <a:spAutoFit/>
          </a:bodyPr>
          <a:lstStyle/>
          <a:p>
            <a:r>
              <a:rPr lang="en-US" altLang="ja-JP" dirty="0"/>
              <a:t>Data cleaning </a:t>
            </a:r>
          </a:p>
          <a:p>
            <a:r>
              <a:rPr lang="en-US" altLang="ja-JP" dirty="0"/>
              <a:t>Data normalization:</a:t>
            </a:r>
            <a:r>
              <a:rPr lang="ja-JP" altLang="en-US" dirty="0"/>
              <a:t>正規化</a:t>
            </a:r>
          </a:p>
          <a:p>
            <a:r>
              <a:rPr lang="en-US" altLang="ja-JP" dirty="0"/>
              <a:t>Data transformation:</a:t>
            </a:r>
            <a:r>
              <a:rPr lang="ja-JP" altLang="en-US" dirty="0"/>
              <a:t>データ変形</a:t>
            </a:r>
          </a:p>
          <a:p>
            <a:r>
              <a:rPr lang="en-US" altLang="ja-JP" dirty="0"/>
              <a:t>missing values imputation:</a:t>
            </a:r>
            <a:r>
              <a:rPr lang="ja-JP" altLang="en-US" dirty="0"/>
              <a:t>欠損値補完</a:t>
            </a:r>
          </a:p>
          <a:p>
            <a:r>
              <a:rPr lang="en-US" altLang="ja-JP" dirty="0"/>
              <a:t>Data integration:</a:t>
            </a:r>
            <a:r>
              <a:rPr lang="ja-JP" altLang="en-US" dirty="0"/>
              <a:t>統合</a:t>
            </a:r>
          </a:p>
          <a:p>
            <a:r>
              <a:rPr lang="en-US" altLang="ja-JP" dirty="0"/>
              <a:t>noise identification:</a:t>
            </a:r>
            <a:r>
              <a:rPr lang="ja-JP" altLang="en-US" dirty="0"/>
              <a:t>ノイズ識別</a:t>
            </a:r>
          </a:p>
        </p:txBody>
      </p:sp>
      <p:sp>
        <p:nvSpPr>
          <p:cNvPr id="8" name="正方形/長方形 7">
            <a:extLst>
              <a:ext uri="{FF2B5EF4-FFF2-40B4-BE49-F238E27FC236}">
                <a16:creationId xmlns:a16="http://schemas.microsoft.com/office/drawing/2014/main" id="{CAC5FA8B-5E9E-4A47-9F61-441578EA1719}"/>
              </a:ext>
            </a:extLst>
          </p:cNvPr>
          <p:cNvSpPr/>
          <p:nvPr/>
        </p:nvSpPr>
        <p:spPr>
          <a:xfrm>
            <a:off x="6032505" y="3409905"/>
            <a:ext cx="2700370" cy="738664"/>
          </a:xfrm>
          <a:prstGeom prst="rect">
            <a:avLst/>
          </a:prstGeom>
          <a:solidFill>
            <a:schemeClr val="accent6">
              <a:lumMod val="40000"/>
              <a:lumOff val="60000"/>
            </a:schemeClr>
          </a:solidFill>
        </p:spPr>
        <p:txBody>
          <a:bodyPr wrap="square">
            <a:spAutoFit/>
          </a:bodyPr>
          <a:lstStyle/>
          <a:p>
            <a:r>
              <a:rPr lang="en-US" altLang="ja-JP" dirty="0"/>
              <a:t>Prediction:</a:t>
            </a:r>
            <a:r>
              <a:rPr lang="ja-JP" altLang="en-US" dirty="0"/>
              <a:t>予測</a:t>
            </a:r>
          </a:p>
          <a:p>
            <a:r>
              <a:rPr lang="en-US" altLang="ja-JP" dirty="0"/>
              <a:t>Structure Discovery:</a:t>
            </a:r>
            <a:r>
              <a:rPr lang="ja-JP" altLang="en-US" dirty="0"/>
              <a:t>構造の発見</a:t>
            </a:r>
          </a:p>
          <a:p>
            <a:r>
              <a:rPr lang="en-US" altLang="ja-JP" dirty="0"/>
              <a:t>Relationship mining:</a:t>
            </a:r>
            <a:r>
              <a:rPr lang="ja-JP" altLang="en-US" dirty="0"/>
              <a:t>関係発見</a:t>
            </a:r>
          </a:p>
        </p:txBody>
      </p:sp>
      <p:sp>
        <p:nvSpPr>
          <p:cNvPr id="10" name="タイトル 1">
            <a:extLst>
              <a:ext uri="{FF2B5EF4-FFF2-40B4-BE49-F238E27FC236}">
                <a16:creationId xmlns:a16="http://schemas.microsoft.com/office/drawing/2014/main" id="{1AC68D9E-CFEC-4274-A1D5-D3301279FBDA}"/>
              </a:ext>
            </a:extLst>
          </p:cNvPr>
          <p:cNvSpPr txBox="1">
            <a:spLocks/>
          </p:cNvSpPr>
          <p:nvPr/>
        </p:nvSpPr>
        <p:spPr>
          <a:xfrm>
            <a:off x="391527" y="226764"/>
            <a:ext cx="5640978" cy="3908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kumimoji="1" lang="en-US" altLang="ja-JP" sz="2800" dirty="0"/>
              <a:t>Data analysis circle</a:t>
            </a:r>
            <a:endParaRPr kumimoji="1" lang="ja-JP" altLang="en-US" sz="2800" dirty="0"/>
          </a:p>
        </p:txBody>
      </p:sp>
    </p:spTree>
    <p:extLst>
      <p:ext uri="{BB962C8B-B14F-4D97-AF65-F5344CB8AC3E}">
        <p14:creationId xmlns:p14="http://schemas.microsoft.com/office/powerpoint/2010/main" val="4158691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21524" y="141381"/>
            <a:ext cx="5268558" cy="857250"/>
          </a:xfrm>
        </p:spPr>
        <p:txBody>
          <a:bodyPr/>
          <a:lstStyle/>
          <a:p>
            <a:r>
              <a:rPr kumimoji="1" lang="en-US" altLang="ja-JP" sz="2800" dirty="0">
                <a:solidFill>
                  <a:schemeClr val="tx1"/>
                </a:solidFill>
              </a:rPr>
              <a:t>Data collection </a:t>
            </a:r>
            <a:r>
              <a:rPr kumimoji="1" lang="ja-JP" altLang="en-US" sz="2800" dirty="0">
                <a:solidFill>
                  <a:schemeClr val="tx1"/>
                </a:solidFill>
              </a:rPr>
              <a:t>データ収集</a:t>
            </a:r>
          </a:p>
        </p:txBody>
      </p:sp>
      <p:sp>
        <p:nvSpPr>
          <p:cNvPr id="4" name="スライド番号プレースホルダー 3"/>
          <p:cNvSpPr>
            <a:spLocks noGrp="1"/>
          </p:cNvSpPr>
          <p:nvPr>
            <p:ph type="sldNum" sz="quarter" idx="12"/>
          </p:nvPr>
        </p:nvSpPr>
        <p:spPr>
          <a:xfrm>
            <a:off x="2140649" y="1123441"/>
            <a:ext cx="456900" cy="468600"/>
          </a:xfrm>
        </p:spPr>
        <p:txBody>
          <a:bodyPr/>
          <a:lstStyle/>
          <a:p>
            <a:fld id="{36AFFB7D-765A-4697-AD04-79ECF099314B}" type="slidenum">
              <a:rPr kumimoji="1" lang="ja-JP" altLang="en-US" smtClean="0"/>
              <a:t>29</a:t>
            </a:fld>
            <a:endParaRPr kumimoji="1" lang="ja-JP" altLang="en-US"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656" y="3752606"/>
            <a:ext cx="2046515" cy="1225522"/>
          </a:xfrm>
          <a:prstGeom prst="rect">
            <a:avLst/>
          </a:prstGeom>
          <a:ln>
            <a:noFill/>
          </a:ln>
          <a:effectLst>
            <a:outerShdw blurRad="292100" dist="139700" dir="2700000" algn="tl" rotWithShape="0">
              <a:srgbClr val="333333">
                <a:alpha val="65000"/>
              </a:srgbClr>
            </a:outerShdw>
          </a:effectLst>
        </p:spPr>
      </p:pic>
      <p:sp>
        <p:nvSpPr>
          <p:cNvPr id="3" name="正方形/長方形 2"/>
          <p:cNvSpPr/>
          <p:nvPr/>
        </p:nvSpPr>
        <p:spPr>
          <a:xfrm>
            <a:off x="5459254" y="4542358"/>
            <a:ext cx="1467068" cy="369332"/>
          </a:xfrm>
          <a:prstGeom prst="rect">
            <a:avLst/>
          </a:prstGeom>
        </p:spPr>
        <p:txBody>
          <a:bodyPr wrap="none">
            <a:spAutoFit/>
          </a:bodyPr>
          <a:lstStyle/>
          <a:p>
            <a:r>
              <a:rPr lang="en-US" altLang="ja-JP" sz="1800" dirty="0"/>
              <a:t>Eye-tracking</a:t>
            </a:r>
            <a:endParaRPr lang="ja-JP" altLang="en-US" sz="1800" dirty="0"/>
          </a:p>
        </p:txBody>
      </p:sp>
      <p:sp>
        <p:nvSpPr>
          <p:cNvPr id="5" name="正方形/長方形 4"/>
          <p:cNvSpPr/>
          <p:nvPr/>
        </p:nvSpPr>
        <p:spPr>
          <a:xfrm>
            <a:off x="5432070" y="4035296"/>
            <a:ext cx="2159566" cy="369332"/>
          </a:xfrm>
          <a:prstGeom prst="rect">
            <a:avLst/>
          </a:prstGeom>
        </p:spPr>
        <p:txBody>
          <a:bodyPr wrap="none">
            <a:spAutoFit/>
          </a:bodyPr>
          <a:lstStyle/>
          <a:p>
            <a:r>
              <a:rPr lang="en-US" altLang="ja-JP" sz="1800" dirty="0"/>
              <a:t>Video broadcasting</a:t>
            </a:r>
            <a:endParaRPr lang="ja-JP" altLang="en-US" sz="1800" dirty="0"/>
          </a:p>
        </p:txBody>
      </p:sp>
      <p:sp>
        <p:nvSpPr>
          <p:cNvPr id="6" name="正方形/長方形 5"/>
          <p:cNvSpPr/>
          <p:nvPr/>
        </p:nvSpPr>
        <p:spPr>
          <a:xfrm>
            <a:off x="5427299" y="3460056"/>
            <a:ext cx="2018501" cy="369332"/>
          </a:xfrm>
          <a:prstGeom prst="rect">
            <a:avLst/>
          </a:prstGeom>
        </p:spPr>
        <p:txBody>
          <a:bodyPr wrap="none">
            <a:spAutoFit/>
          </a:bodyPr>
          <a:lstStyle/>
          <a:p>
            <a:r>
              <a:rPr lang="en-US" altLang="ja-JP" sz="1800" dirty="0"/>
              <a:t>Wearable devices</a:t>
            </a:r>
            <a:endParaRPr lang="ja-JP" altLang="en-US" sz="1800" dirty="0"/>
          </a:p>
        </p:txBody>
      </p:sp>
      <p:sp>
        <p:nvSpPr>
          <p:cNvPr id="7" name="正方形/長方形 6"/>
          <p:cNvSpPr/>
          <p:nvPr/>
        </p:nvSpPr>
        <p:spPr>
          <a:xfrm>
            <a:off x="5363179" y="4864067"/>
            <a:ext cx="2082621" cy="369332"/>
          </a:xfrm>
          <a:prstGeom prst="rect">
            <a:avLst/>
          </a:prstGeom>
        </p:spPr>
        <p:txBody>
          <a:bodyPr wrap="none">
            <a:spAutoFit/>
          </a:bodyPr>
          <a:lstStyle/>
          <a:p>
            <a:r>
              <a:rPr lang="en-US" altLang="ja-JP" sz="1800" dirty="0"/>
              <a:t>Operation log data</a:t>
            </a:r>
            <a:endParaRPr lang="ja-JP" altLang="en-US" sz="1800" dirty="0"/>
          </a:p>
        </p:txBody>
      </p:sp>
      <p:sp>
        <p:nvSpPr>
          <p:cNvPr id="8" name="正方形/長方形 7"/>
          <p:cNvSpPr/>
          <p:nvPr/>
        </p:nvSpPr>
        <p:spPr>
          <a:xfrm>
            <a:off x="5260066" y="3206525"/>
            <a:ext cx="1031051" cy="369332"/>
          </a:xfrm>
          <a:prstGeom prst="rect">
            <a:avLst/>
          </a:prstGeom>
        </p:spPr>
        <p:txBody>
          <a:bodyPr wrap="none">
            <a:spAutoFit/>
          </a:bodyPr>
          <a:lstStyle/>
          <a:p>
            <a:r>
              <a:rPr lang="en-US" altLang="ja-JP" sz="1800" dirty="0"/>
              <a:t>IOT</a:t>
            </a:r>
            <a:r>
              <a:rPr lang="ja-JP" altLang="en-US" sz="1800" dirty="0"/>
              <a:t>感知</a:t>
            </a:r>
          </a:p>
        </p:txBody>
      </p:sp>
      <p:sp>
        <p:nvSpPr>
          <p:cNvPr id="9" name="正方形/長方形 8"/>
          <p:cNvSpPr/>
          <p:nvPr/>
        </p:nvSpPr>
        <p:spPr>
          <a:xfrm>
            <a:off x="5260066" y="3761543"/>
            <a:ext cx="1338828" cy="369332"/>
          </a:xfrm>
          <a:prstGeom prst="rect">
            <a:avLst/>
          </a:prstGeom>
        </p:spPr>
        <p:txBody>
          <a:bodyPr wrap="none">
            <a:spAutoFit/>
          </a:bodyPr>
          <a:lstStyle/>
          <a:p>
            <a:r>
              <a:rPr lang="ja-JP" altLang="en-US" sz="1800" dirty="0"/>
              <a:t>ビデオ記録</a:t>
            </a:r>
            <a:endParaRPr lang="ja-JP" altLang="ja-JP" sz="1800" dirty="0"/>
          </a:p>
        </p:txBody>
      </p:sp>
      <p:sp>
        <p:nvSpPr>
          <p:cNvPr id="10" name="正方形/長方形 9"/>
          <p:cNvSpPr/>
          <p:nvPr/>
        </p:nvSpPr>
        <p:spPr>
          <a:xfrm>
            <a:off x="5240131" y="4288828"/>
            <a:ext cx="1107996" cy="369332"/>
          </a:xfrm>
          <a:prstGeom prst="rect">
            <a:avLst/>
          </a:prstGeom>
        </p:spPr>
        <p:txBody>
          <a:bodyPr wrap="none">
            <a:spAutoFit/>
          </a:bodyPr>
          <a:lstStyle/>
          <a:p>
            <a:r>
              <a:rPr lang="ja-JP" altLang="en-US" sz="1800" dirty="0"/>
              <a:t>画像認識</a:t>
            </a:r>
          </a:p>
        </p:txBody>
      </p:sp>
      <p:sp>
        <p:nvSpPr>
          <p:cNvPr id="12" name="正方形/長方形 11"/>
          <p:cNvSpPr/>
          <p:nvPr/>
        </p:nvSpPr>
        <p:spPr>
          <a:xfrm>
            <a:off x="3171703" y="4082921"/>
            <a:ext cx="2081019" cy="415498"/>
          </a:xfrm>
          <a:prstGeom prst="rect">
            <a:avLst/>
          </a:prstGeom>
        </p:spPr>
        <p:txBody>
          <a:bodyPr wrap="none">
            <a:spAutoFit/>
          </a:bodyPr>
          <a:lstStyle/>
          <a:p>
            <a:r>
              <a:rPr lang="ja-JP" altLang="en-US" sz="2100" b="1" dirty="0"/>
              <a:t>データ取得手法</a:t>
            </a:r>
          </a:p>
        </p:txBody>
      </p:sp>
      <p:sp>
        <p:nvSpPr>
          <p:cNvPr id="13" name="正方形/長方形 12">
            <a:extLst>
              <a:ext uri="{FF2B5EF4-FFF2-40B4-BE49-F238E27FC236}">
                <a16:creationId xmlns:a16="http://schemas.microsoft.com/office/drawing/2014/main" id="{9B73B3FC-431C-4BC6-86E4-EF9B53ACAD84}"/>
              </a:ext>
            </a:extLst>
          </p:cNvPr>
          <p:cNvSpPr/>
          <p:nvPr/>
        </p:nvSpPr>
        <p:spPr>
          <a:xfrm>
            <a:off x="422603" y="608180"/>
            <a:ext cx="8298794" cy="646331"/>
          </a:xfrm>
          <a:prstGeom prst="rect">
            <a:avLst/>
          </a:prstGeom>
        </p:spPr>
        <p:txBody>
          <a:bodyPr wrap="square">
            <a:spAutoFit/>
          </a:bodyPr>
          <a:lstStyle/>
          <a:p>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The primary task of data analysis is to collect data, that is, to obtain data from different education environments (</a:t>
            </a:r>
            <a:r>
              <a:rPr lang="en-US" altLang="ja-JP" sz="1800" kern="100" dirty="0" err="1">
                <a:latin typeface="Times New Roman" panose="02020603050405020304" pitchFamily="18" charset="0"/>
                <a:ea typeface="DengXian" panose="02010600030101010101" pitchFamily="2" charset="-122"/>
                <a:cs typeface="Times New Roman" panose="02020603050405020304" pitchFamily="18" charset="0"/>
              </a:rPr>
              <a:t>Chatti</a:t>
            </a:r>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 et al., 2012)</a:t>
            </a:r>
            <a:endParaRPr lang="ja-JP" altLang="en-US" sz="1800" dirty="0"/>
          </a:p>
        </p:txBody>
      </p:sp>
      <p:sp>
        <p:nvSpPr>
          <p:cNvPr id="15" name="正方形/長方形 14">
            <a:extLst>
              <a:ext uri="{FF2B5EF4-FFF2-40B4-BE49-F238E27FC236}">
                <a16:creationId xmlns:a16="http://schemas.microsoft.com/office/drawing/2014/main" id="{D87FBDB4-9BB3-46CC-A03C-525CDD0136AF}"/>
              </a:ext>
            </a:extLst>
          </p:cNvPr>
          <p:cNvSpPr/>
          <p:nvPr/>
        </p:nvSpPr>
        <p:spPr>
          <a:xfrm>
            <a:off x="421524" y="1178345"/>
            <a:ext cx="8176040" cy="1754326"/>
          </a:xfrm>
          <a:prstGeom prst="rect">
            <a:avLst/>
          </a:prstGeom>
        </p:spPr>
        <p:txBody>
          <a:bodyPr wrap="square">
            <a:spAutoFit/>
          </a:bodyPr>
          <a:lstStyle/>
          <a:p>
            <a:pPr marL="285750" indent="-285750">
              <a:buFont typeface="Wingdings" panose="05000000000000000000" pitchFamily="2" charset="2"/>
              <a:buChar char="Ø"/>
            </a:pPr>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The first problem when collecting data is how to collect data from </a:t>
            </a:r>
            <a:r>
              <a:rPr lang="en-US" altLang="ja-JP" sz="1800"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different types of data sources </a:t>
            </a:r>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(Peña-Ayala, 2013). That is a huge challenge, because of collecting data with </a:t>
            </a:r>
            <a:r>
              <a:rPr lang="en-US" altLang="ja-JP" sz="1800"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different granularities </a:t>
            </a:r>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and </a:t>
            </a:r>
            <a:r>
              <a:rPr lang="en-US" altLang="ja-JP" sz="1800"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from multiple sources</a:t>
            </a:r>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 </a:t>
            </a:r>
          </a:p>
          <a:p>
            <a:pPr marL="285750" indent="-285750">
              <a:buFont typeface="Wingdings" panose="05000000000000000000" pitchFamily="2" charset="2"/>
              <a:buChar char="Ø"/>
            </a:pPr>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In other word, not only the </a:t>
            </a:r>
            <a:r>
              <a:rPr lang="en-US" altLang="ja-JP" sz="1800"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availability of resources </a:t>
            </a:r>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and a flexible platform or tool, but also the </a:t>
            </a:r>
            <a:r>
              <a:rPr lang="en-US" altLang="ja-JP" sz="1800" kern="100" dirty="0">
                <a:solidFill>
                  <a:srgbClr val="FF0000"/>
                </a:solidFill>
                <a:latin typeface="Times New Roman" panose="02020603050405020304" pitchFamily="18" charset="0"/>
                <a:ea typeface="DengXian" panose="02010600030101010101" pitchFamily="2" charset="-122"/>
                <a:cs typeface="Times New Roman" panose="02020603050405020304" pitchFamily="18" charset="0"/>
              </a:rPr>
              <a:t>feasibility</a:t>
            </a:r>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 of the data acquisition for this type of learning environment must be considered (Bottles, </a:t>
            </a:r>
            <a:r>
              <a:rPr lang="en-US" altLang="ja-JP" sz="1800" kern="100" dirty="0" err="1">
                <a:latin typeface="Times New Roman" panose="02020603050405020304" pitchFamily="18" charset="0"/>
                <a:ea typeface="DengXian" panose="02010600030101010101" pitchFamily="2" charset="-122"/>
                <a:cs typeface="Times New Roman" panose="02020603050405020304" pitchFamily="18" charset="0"/>
              </a:rPr>
              <a:t>Begoli</a:t>
            </a:r>
            <a:r>
              <a:rPr lang="en-US" altLang="ja-JP" sz="1800" kern="100" dirty="0">
                <a:latin typeface="Times New Roman" panose="02020603050405020304" pitchFamily="18" charset="0"/>
                <a:ea typeface="DengXian" panose="02010600030101010101" pitchFamily="2" charset="-122"/>
                <a:cs typeface="Times New Roman" panose="02020603050405020304" pitchFamily="18" charset="0"/>
              </a:rPr>
              <a:t>, &amp; Worley, 2014). </a:t>
            </a:r>
            <a:endParaRPr lang="ja-JP" altLang="en-US" sz="1800" dirty="0"/>
          </a:p>
        </p:txBody>
      </p:sp>
      <p:sp>
        <p:nvSpPr>
          <p:cNvPr id="16" name="正方形/長方形 15">
            <a:extLst>
              <a:ext uri="{FF2B5EF4-FFF2-40B4-BE49-F238E27FC236}">
                <a16:creationId xmlns:a16="http://schemas.microsoft.com/office/drawing/2014/main" id="{29745899-FF15-4B71-8600-1A3A8D16A5E5}"/>
              </a:ext>
            </a:extLst>
          </p:cNvPr>
          <p:cNvSpPr/>
          <p:nvPr/>
        </p:nvSpPr>
        <p:spPr>
          <a:xfrm>
            <a:off x="422604" y="2920266"/>
            <a:ext cx="8298793" cy="646331"/>
          </a:xfrm>
          <a:prstGeom prst="rect">
            <a:avLst/>
          </a:prstGeom>
        </p:spPr>
        <p:txBody>
          <a:bodyPr wrap="square">
            <a:spAutoFit/>
          </a:bodyPr>
          <a:lstStyle/>
          <a:p>
            <a:r>
              <a:rPr lang="ja-JP" altLang="en-US" sz="1800" dirty="0"/>
              <a:t>it is important to collect data that can </a:t>
            </a:r>
            <a:r>
              <a:rPr lang="ja-JP" altLang="en-US" sz="1800" dirty="0">
                <a:solidFill>
                  <a:srgbClr val="FF0000"/>
                </a:solidFill>
              </a:rPr>
              <a:t>truly be represented as </a:t>
            </a:r>
            <a:r>
              <a:rPr lang="ja-JP" altLang="en-US" sz="1800" dirty="0"/>
              <a:t>genuine indicators or proxies for behavior</a:t>
            </a:r>
          </a:p>
        </p:txBody>
      </p:sp>
    </p:spTree>
    <p:extLst>
      <p:ext uri="{BB962C8B-B14F-4D97-AF65-F5344CB8AC3E}">
        <p14:creationId xmlns:p14="http://schemas.microsoft.com/office/powerpoint/2010/main" val="390534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BD2FB3-A24D-43EE-A2DD-6E6EFFC8547A}"/>
              </a:ext>
            </a:extLst>
          </p:cNvPr>
          <p:cNvSpPr>
            <a:spLocks noGrp="1"/>
          </p:cNvSpPr>
          <p:nvPr>
            <p:ph type="ctrTitle"/>
          </p:nvPr>
        </p:nvSpPr>
        <p:spPr>
          <a:xfrm>
            <a:off x="1085850" y="1798796"/>
            <a:ext cx="4676700" cy="1159800"/>
          </a:xfrm>
        </p:spPr>
        <p:txBody>
          <a:bodyPr/>
          <a:lstStyle/>
          <a:p>
            <a:r>
              <a:rPr kumimoji="1" lang="en-US" altLang="ja-JP" dirty="0"/>
              <a:t>Lecture 3</a:t>
            </a:r>
            <a:endParaRPr kumimoji="1" lang="ja-JP" altLang="en-US" dirty="0"/>
          </a:p>
        </p:txBody>
      </p:sp>
      <p:sp>
        <p:nvSpPr>
          <p:cNvPr id="3" name="字幕 2">
            <a:extLst>
              <a:ext uri="{FF2B5EF4-FFF2-40B4-BE49-F238E27FC236}">
                <a16:creationId xmlns:a16="http://schemas.microsoft.com/office/drawing/2014/main" id="{BE6C9632-213F-44BE-9BC4-BABDC6F6504A}"/>
              </a:ext>
            </a:extLst>
          </p:cNvPr>
          <p:cNvSpPr>
            <a:spLocks noGrp="1"/>
          </p:cNvSpPr>
          <p:nvPr>
            <p:ph type="subTitle" idx="1"/>
          </p:nvPr>
        </p:nvSpPr>
        <p:spPr>
          <a:xfrm>
            <a:off x="1085849" y="3287725"/>
            <a:ext cx="6924919" cy="487105"/>
          </a:xfrm>
        </p:spPr>
        <p:txBody>
          <a:bodyPr/>
          <a:lstStyle/>
          <a:p>
            <a:r>
              <a:rPr kumimoji="1" lang="en-US" altLang="ja-JP" dirty="0">
                <a:solidFill>
                  <a:schemeClr val="tx1">
                    <a:lumMod val="50000"/>
                  </a:schemeClr>
                </a:solidFill>
              </a:rPr>
              <a:t>What is Data</a:t>
            </a:r>
            <a:endParaRPr kumimoji="1" lang="ja-JP" altLang="en-US" dirty="0">
              <a:solidFill>
                <a:schemeClr val="tx1">
                  <a:lumMod val="50000"/>
                </a:schemeClr>
              </a:solidFill>
            </a:endParaRPr>
          </a:p>
        </p:txBody>
      </p:sp>
    </p:spTree>
    <p:extLst>
      <p:ext uri="{BB962C8B-B14F-4D97-AF65-F5344CB8AC3E}">
        <p14:creationId xmlns:p14="http://schemas.microsoft.com/office/powerpoint/2010/main" val="65829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118" y="185147"/>
            <a:ext cx="6783927" cy="450852"/>
          </a:xfrm>
        </p:spPr>
        <p:txBody>
          <a:bodyPr>
            <a:normAutofit/>
          </a:bodyPr>
          <a:lstStyle/>
          <a:p>
            <a:r>
              <a:rPr lang="en-US" altLang="ja-JP" sz="2800" dirty="0">
                <a:solidFill>
                  <a:schemeClr val="tx1"/>
                </a:solidFill>
              </a:rPr>
              <a:t>Data processing</a:t>
            </a:r>
            <a:r>
              <a:rPr lang="ja-JP" altLang="en-US" sz="2800" dirty="0">
                <a:solidFill>
                  <a:schemeClr val="tx1"/>
                </a:solidFill>
              </a:rPr>
              <a:t>データ処理</a:t>
            </a:r>
            <a:endParaRPr kumimoji="1" lang="ja-JP" altLang="en-US" sz="2800" dirty="0"/>
          </a:p>
        </p:txBody>
      </p:sp>
      <p:sp>
        <p:nvSpPr>
          <p:cNvPr id="4" name="スライド番号プレースホルダー 3"/>
          <p:cNvSpPr>
            <a:spLocks noGrp="1"/>
          </p:cNvSpPr>
          <p:nvPr>
            <p:ph type="sldNum" sz="quarter" idx="12"/>
          </p:nvPr>
        </p:nvSpPr>
        <p:spPr/>
        <p:txBody>
          <a:bodyPr/>
          <a:lstStyle/>
          <a:p>
            <a:fld id="{36AFFB7D-765A-4697-AD04-79ECF099314B}" type="slidenum">
              <a:rPr kumimoji="1" lang="ja-JP" altLang="en-US" smtClean="0"/>
              <a:t>30</a:t>
            </a:fld>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61" y="3317032"/>
            <a:ext cx="2376202" cy="1554018"/>
          </a:xfrm>
          <a:prstGeom prst="rect">
            <a:avLst/>
          </a:prstGeom>
        </p:spPr>
      </p:pic>
      <p:pic>
        <p:nvPicPr>
          <p:cNvPr id="6" name="图片 265"/>
          <p:cNvPicPr/>
          <p:nvPr/>
        </p:nvPicPr>
        <p:blipFill rotWithShape="1">
          <a:blip r:embed="rId4" cstate="print">
            <a:extLst>
              <a:ext uri="{28A0092B-C50C-407E-A947-70E740481C1C}">
                <a14:useLocalDpi xmlns:a14="http://schemas.microsoft.com/office/drawing/2010/main" val="0"/>
              </a:ext>
            </a:extLst>
          </a:blip>
          <a:srcRect l="3647" t="3645" r="9215" b="1"/>
          <a:stretch/>
        </p:blipFill>
        <p:spPr bwMode="auto">
          <a:xfrm>
            <a:off x="6186117" y="3943013"/>
            <a:ext cx="1052474" cy="883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10" name="正方形/長方形 9"/>
          <p:cNvSpPr/>
          <p:nvPr/>
        </p:nvSpPr>
        <p:spPr>
          <a:xfrm>
            <a:off x="4189918" y="3317032"/>
            <a:ext cx="1638240" cy="1754326"/>
          </a:xfrm>
          <a:prstGeom prst="rect">
            <a:avLst/>
          </a:prstGeom>
        </p:spPr>
        <p:txBody>
          <a:bodyPr wrap="square">
            <a:spAutoFit/>
          </a:bodyPr>
          <a:lstStyle/>
          <a:p>
            <a:r>
              <a:rPr lang="ja-JP" altLang="en-US" sz="1800" dirty="0"/>
              <a:t>クリーニング</a:t>
            </a:r>
          </a:p>
          <a:p>
            <a:r>
              <a:rPr lang="ja-JP" altLang="en-US" sz="1800" dirty="0"/>
              <a:t>正規化</a:t>
            </a:r>
          </a:p>
          <a:p>
            <a:r>
              <a:rPr lang="ja-JP" altLang="en-US" sz="1800" dirty="0"/>
              <a:t>変形</a:t>
            </a:r>
          </a:p>
          <a:p>
            <a:r>
              <a:rPr lang="ja-JP" altLang="en-US" sz="1800" dirty="0"/>
              <a:t>欠損値の補完</a:t>
            </a:r>
            <a:endParaRPr lang="en-US" altLang="ja-JP" sz="1800" dirty="0"/>
          </a:p>
          <a:p>
            <a:r>
              <a:rPr lang="ja-JP" altLang="en-US" sz="1800" dirty="0"/>
              <a:t>ノイズの検出</a:t>
            </a:r>
            <a:endParaRPr lang="en-US" altLang="ja-JP" sz="1800" dirty="0"/>
          </a:p>
          <a:p>
            <a:r>
              <a:rPr lang="ja-JP" altLang="en-US" sz="1800" dirty="0"/>
              <a:t>統合</a:t>
            </a:r>
            <a:endParaRPr lang="en-US" altLang="ja-JP" sz="1800" dirty="0"/>
          </a:p>
        </p:txBody>
      </p:sp>
      <p:sp>
        <p:nvSpPr>
          <p:cNvPr id="5" name="正方形/長方形 4">
            <a:extLst>
              <a:ext uri="{FF2B5EF4-FFF2-40B4-BE49-F238E27FC236}">
                <a16:creationId xmlns:a16="http://schemas.microsoft.com/office/drawing/2014/main" id="{9B0F9FBA-2C30-4EED-A6C3-31856CD8C5A2}"/>
              </a:ext>
            </a:extLst>
          </p:cNvPr>
          <p:cNvSpPr/>
          <p:nvPr/>
        </p:nvSpPr>
        <p:spPr>
          <a:xfrm>
            <a:off x="469122" y="647040"/>
            <a:ext cx="7841160" cy="2554545"/>
          </a:xfrm>
          <a:prstGeom prst="rect">
            <a:avLst/>
          </a:prstGeom>
        </p:spPr>
        <p:txBody>
          <a:bodyPr wrap="square">
            <a:spAutoFit/>
          </a:bodyPr>
          <a:lstStyle/>
          <a:p>
            <a:r>
              <a:rPr lang="ja-JP" altLang="en-US" sz="2000" dirty="0"/>
              <a:t>Data processing is a step that transforms raw data into a useful and efficient format (Chakrabarty, Mannan, &amp; Cagin, 2015). </a:t>
            </a:r>
            <a:endParaRPr lang="en-US" altLang="ja-JP" sz="2000" dirty="0"/>
          </a:p>
          <a:p>
            <a:r>
              <a:rPr lang="ja-JP" altLang="en-US" sz="2000" dirty="0"/>
              <a:t>Were the data not processed properly, the wrong conclusions should be derived (Wong, Guo, &amp; Leung, 2013). </a:t>
            </a:r>
            <a:endParaRPr lang="en-US" altLang="ja-JP" sz="2000" dirty="0"/>
          </a:p>
          <a:p>
            <a:r>
              <a:rPr lang="ja-JP" altLang="en-US" sz="2000" dirty="0"/>
              <a:t>The main tasks of data processing are to retrieve inaccurate records in the data set, identify incorrect or irrelevant records in the data set, and manipulate the collected data by deleting, modifying, and replacing (Wu, Zhu, &amp; Wu et al</a:t>
            </a:r>
            <a:r>
              <a:rPr lang="ja-JP" altLang="en-US" sz="2000" dirty="0" err="1"/>
              <a:t>.,</a:t>
            </a:r>
            <a:r>
              <a:rPr lang="ja-JP" altLang="en-US" sz="2000" dirty="0"/>
              <a:t> 2013).</a:t>
            </a:r>
          </a:p>
        </p:txBody>
      </p:sp>
    </p:spTree>
    <p:extLst>
      <p:ext uri="{BB962C8B-B14F-4D97-AF65-F5344CB8AC3E}">
        <p14:creationId xmlns:p14="http://schemas.microsoft.com/office/powerpoint/2010/main" val="1769001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118" y="185147"/>
            <a:ext cx="6783927" cy="450852"/>
          </a:xfrm>
        </p:spPr>
        <p:txBody>
          <a:bodyPr>
            <a:normAutofit/>
          </a:bodyPr>
          <a:lstStyle/>
          <a:p>
            <a:r>
              <a:rPr lang="en-US" altLang="ja-JP" sz="2800" dirty="0">
                <a:solidFill>
                  <a:schemeClr val="tx1"/>
                </a:solidFill>
              </a:rPr>
              <a:t>Data processing</a:t>
            </a:r>
            <a:r>
              <a:rPr lang="ja-JP" altLang="en-US" sz="2800" dirty="0">
                <a:solidFill>
                  <a:schemeClr val="tx1"/>
                </a:solidFill>
              </a:rPr>
              <a:t>データ処理</a:t>
            </a:r>
            <a:endParaRPr kumimoji="1" lang="ja-JP" altLang="en-US" sz="2800" dirty="0"/>
          </a:p>
        </p:txBody>
      </p:sp>
      <p:sp>
        <p:nvSpPr>
          <p:cNvPr id="4" name="スライド番号プレースホルダー 3"/>
          <p:cNvSpPr>
            <a:spLocks noGrp="1"/>
          </p:cNvSpPr>
          <p:nvPr>
            <p:ph type="sldNum" sz="quarter" idx="12"/>
          </p:nvPr>
        </p:nvSpPr>
        <p:spPr/>
        <p:txBody>
          <a:bodyPr/>
          <a:lstStyle/>
          <a:p>
            <a:fld id="{36AFFB7D-765A-4697-AD04-79ECF099314B}" type="slidenum">
              <a:rPr kumimoji="1" lang="ja-JP" altLang="en-US" smtClean="0"/>
              <a:t>31</a:t>
            </a:fld>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743" y="3144943"/>
            <a:ext cx="2639338" cy="1726107"/>
          </a:xfrm>
          <a:prstGeom prst="rect">
            <a:avLst/>
          </a:prstGeom>
        </p:spPr>
      </p:pic>
      <p:pic>
        <p:nvPicPr>
          <p:cNvPr id="6" name="图片 265"/>
          <p:cNvPicPr/>
          <p:nvPr/>
        </p:nvPicPr>
        <p:blipFill rotWithShape="1">
          <a:blip r:embed="rId4" cstate="print">
            <a:extLst>
              <a:ext uri="{28A0092B-C50C-407E-A947-70E740481C1C}">
                <a14:useLocalDpi xmlns:a14="http://schemas.microsoft.com/office/drawing/2010/main" val="0"/>
              </a:ext>
            </a:extLst>
          </a:blip>
          <a:srcRect l="3647" t="3645" r="9215" b="1"/>
          <a:stretch/>
        </p:blipFill>
        <p:spPr bwMode="auto">
          <a:xfrm>
            <a:off x="6294767" y="3613245"/>
            <a:ext cx="1052474" cy="883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10" name="正方形/長方形 9"/>
          <p:cNvSpPr/>
          <p:nvPr/>
        </p:nvSpPr>
        <p:spPr>
          <a:xfrm>
            <a:off x="4097376" y="3259936"/>
            <a:ext cx="1638240" cy="1754326"/>
          </a:xfrm>
          <a:prstGeom prst="rect">
            <a:avLst/>
          </a:prstGeom>
        </p:spPr>
        <p:txBody>
          <a:bodyPr wrap="square">
            <a:spAutoFit/>
          </a:bodyPr>
          <a:lstStyle/>
          <a:p>
            <a:r>
              <a:rPr lang="ja-JP" altLang="en-US" sz="1800" dirty="0"/>
              <a:t>クリーニング</a:t>
            </a:r>
          </a:p>
          <a:p>
            <a:r>
              <a:rPr lang="ja-JP" altLang="en-US" sz="1800" dirty="0"/>
              <a:t>正規化</a:t>
            </a:r>
          </a:p>
          <a:p>
            <a:r>
              <a:rPr lang="ja-JP" altLang="en-US" sz="1800" dirty="0"/>
              <a:t>変形</a:t>
            </a:r>
          </a:p>
          <a:p>
            <a:r>
              <a:rPr lang="ja-JP" altLang="en-US" sz="1800" dirty="0"/>
              <a:t>欠損値の補完</a:t>
            </a:r>
            <a:endParaRPr lang="en-US" altLang="ja-JP" sz="1800" dirty="0"/>
          </a:p>
          <a:p>
            <a:r>
              <a:rPr lang="ja-JP" altLang="en-US" sz="1800" dirty="0"/>
              <a:t>ノイズの検出</a:t>
            </a:r>
            <a:endParaRPr lang="en-US" altLang="ja-JP" sz="1800" dirty="0"/>
          </a:p>
          <a:p>
            <a:r>
              <a:rPr lang="ja-JP" altLang="en-US" sz="1800" dirty="0"/>
              <a:t>統合</a:t>
            </a:r>
            <a:endParaRPr lang="en-US" altLang="ja-JP" sz="1800" dirty="0"/>
          </a:p>
        </p:txBody>
      </p:sp>
      <p:sp>
        <p:nvSpPr>
          <p:cNvPr id="5" name="正方形/長方形 4">
            <a:extLst>
              <a:ext uri="{FF2B5EF4-FFF2-40B4-BE49-F238E27FC236}">
                <a16:creationId xmlns:a16="http://schemas.microsoft.com/office/drawing/2014/main" id="{9B0F9FBA-2C30-4EED-A6C3-31856CD8C5A2}"/>
              </a:ext>
            </a:extLst>
          </p:cNvPr>
          <p:cNvSpPr/>
          <p:nvPr/>
        </p:nvSpPr>
        <p:spPr>
          <a:xfrm>
            <a:off x="469122" y="647040"/>
            <a:ext cx="7841160" cy="2246769"/>
          </a:xfrm>
          <a:prstGeom prst="rect">
            <a:avLst/>
          </a:prstGeom>
        </p:spPr>
        <p:txBody>
          <a:bodyPr wrap="square">
            <a:spAutoFit/>
          </a:bodyPr>
          <a:lstStyle/>
          <a:p>
            <a:r>
              <a:rPr lang="en-US" altLang="ja-JP" sz="2000" dirty="0"/>
              <a:t>The data processing problems mainly include: first, the general problems, that is, how to manage </a:t>
            </a:r>
            <a:r>
              <a:rPr lang="en-US" altLang="ja-JP" sz="2000" dirty="0">
                <a:solidFill>
                  <a:srgbClr val="FF0000"/>
                </a:solidFill>
              </a:rPr>
              <a:t>alternative values</a:t>
            </a:r>
            <a:r>
              <a:rPr lang="en-US" altLang="ja-JP" sz="2000" dirty="0"/>
              <a:t>, </a:t>
            </a:r>
            <a:r>
              <a:rPr lang="en-US" altLang="ja-JP" sz="2000" dirty="0">
                <a:solidFill>
                  <a:srgbClr val="FF0000"/>
                </a:solidFill>
              </a:rPr>
              <a:t>performed cleansing operations</a:t>
            </a:r>
            <a:r>
              <a:rPr lang="en-US" altLang="ja-JP" sz="2000" dirty="0"/>
              <a:t>, and development of an appropriate framework for supporting the data cleansing process.</a:t>
            </a:r>
          </a:p>
          <a:p>
            <a:r>
              <a:rPr lang="en-US" altLang="ja-JP" sz="2000" dirty="0"/>
              <a:t> Second, the most challenging problem is the correction of values, which mainly involves processing domain format errors, constraint violations, duplicates(Müller &amp; Freytag, 2005). </a:t>
            </a:r>
          </a:p>
        </p:txBody>
      </p:sp>
    </p:spTree>
    <p:extLst>
      <p:ext uri="{BB962C8B-B14F-4D97-AF65-F5344CB8AC3E}">
        <p14:creationId xmlns:p14="http://schemas.microsoft.com/office/powerpoint/2010/main" val="959867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F7FB5-5062-A81A-A8FA-1D385010840B}"/>
              </a:ext>
            </a:extLst>
          </p:cNvPr>
          <p:cNvSpPr>
            <a:spLocks noGrp="1"/>
          </p:cNvSpPr>
          <p:nvPr>
            <p:ph type="title"/>
          </p:nvPr>
        </p:nvSpPr>
        <p:spPr>
          <a:xfrm>
            <a:off x="457200" y="0"/>
            <a:ext cx="8430126" cy="468600"/>
          </a:xfrm>
        </p:spPr>
        <p:txBody>
          <a:bodyPr/>
          <a:lstStyle/>
          <a:p>
            <a:r>
              <a:rPr lang="en-US" altLang="ja-JP" dirty="0">
                <a:solidFill>
                  <a:schemeClr val="tx1"/>
                </a:solidFill>
              </a:rPr>
              <a:t>data processing </a:t>
            </a:r>
            <a:endParaRPr kumimoji="1" lang="ja-JP" altLang="en-US"/>
          </a:p>
        </p:txBody>
      </p:sp>
      <p:sp>
        <p:nvSpPr>
          <p:cNvPr id="3" name="コンテンツ プレースホルダー 2">
            <a:extLst>
              <a:ext uri="{FF2B5EF4-FFF2-40B4-BE49-F238E27FC236}">
                <a16:creationId xmlns:a16="http://schemas.microsoft.com/office/drawing/2014/main" id="{9A9BB577-5BDD-A7C3-3259-E9C608366BBA}"/>
              </a:ext>
            </a:extLst>
          </p:cNvPr>
          <p:cNvSpPr>
            <a:spLocks noGrp="1"/>
          </p:cNvSpPr>
          <p:nvPr>
            <p:ph idx="1"/>
          </p:nvPr>
        </p:nvSpPr>
        <p:spPr>
          <a:xfrm>
            <a:off x="457199" y="648213"/>
            <a:ext cx="8430125" cy="353877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Data cleansing. It is to ignore and fill data stored in databases, data warehouses, and data marts, and to identify the missing data and noisy data in them (</a:t>
            </a:r>
            <a:r>
              <a:rPr lang="en-US" altLang="ja-JP" dirty="0" err="1">
                <a:solidFill>
                  <a:schemeClr val="tx1"/>
                </a:solidFill>
              </a:rPr>
              <a:t>Kantardzic</a:t>
            </a:r>
            <a:r>
              <a:rPr lang="en-US" altLang="ja-JP" dirty="0">
                <a:solidFill>
                  <a:schemeClr val="tx1"/>
                </a:solidFill>
              </a:rPr>
              <a:t>, 2011).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Data reduction. Data with millions of samples, attributes, and complex domains cannot be used directly for analysis. Therefore, data reduction concentrates on dimensionality, attribute subset, and numerosity of data. Common reduction procedures are required through data simplification (e.g., feature extraction), simple numerosity reduction (e.g., data condensation, data clustering), cardinality reduction (e.g., binning process) techniques (García, </a:t>
            </a:r>
            <a:r>
              <a:rPr lang="en-US" altLang="ja-JP" dirty="0" err="1">
                <a:solidFill>
                  <a:schemeClr val="tx1"/>
                </a:solidFill>
              </a:rPr>
              <a:t>Luengo</a:t>
            </a:r>
            <a:r>
              <a:rPr lang="en-US" altLang="ja-JP" dirty="0">
                <a:solidFill>
                  <a:schemeClr val="tx1"/>
                </a:solidFill>
              </a:rPr>
              <a:t>, &amp; Herrera, 2015).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a:t>
            </a:r>
          </a:p>
          <a:p>
            <a:endParaRPr kumimoji="1" lang="ja-JP" altLang="en-US"/>
          </a:p>
        </p:txBody>
      </p:sp>
      <p:sp>
        <p:nvSpPr>
          <p:cNvPr id="4" name="スライド番号プレースホルダー 3">
            <a:extLst>
              <a:ext uri="{FF2B5EF4-FFF2-40B4-BE49-F238E27FC236}">
                <a16:creationId xmlns:a16="http://schemas.microsoft.com/office/drawing/2014/main" id="{569811B1-25D7-3A67-6E63-DF97EE59B477}"/>
              </a:ext>
            </a:extLst>
          </p:cNvPr>
          <p:cNvSpPr>
            <a:spLocks noGrp="1"/>
          </p:cNvSpPr>
          <p:nvPr>
            <p:ph type="sldNum" sz="quarter" idx="12"/>
          </p:nvPr>
        </p:nvSpPr>
        <p:spPr/>
        <p:txBody>
          <a:bodyPr/>
          <a:lstStyle/>
          <a:p>
            <a:fld id="{36AFFB7D-765A-4697-AD04-79ECF099314B}" type="slidenum">
              <a:rPr kumimoji="1" lang="ja-JP" altLang="en-US" smtClean="0"/>
              <a:t>32</a:t>
            </a:fld>
            <a:endParaRPr kumimoji="1" lang="ja-JP" altLang="en-US" dirty="0"/>
          </a:p>
        </p:txBody>
      </p:sp>
    </p:spTree>
    <p:extLst>
      <p:ext uri="{BB962C8B-B14F-4D97-AF65-F5344CB8AC3E}">
        <p14:creationId xmlns:p14="http://schemas.microsoft.com/office/powerpoint/2010/main" val="2606328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DBB2D9-94CD-3F7B-60B4-C30C0074C19F}"/>
              </a:ext>
            </a:extLst>
          </p:cNvPr>
          <p:cNvSpPr>
            <a:spLocks noGrp="1"/>
          </p:cNvSpPr>
          <p:nvPr>
            <p:ph type="title"/>
          </p:nvPr>
        </p:nvSpPr>
        <p:spPr>
          <a:xfrm>
            <a:off x="457199" y="172463"/>
            <a:ext cx="5640900" cy="757979"/>
          </a:xfrm>
        </p:spPr>
        <p:txBody>
          <a:bodyPr/>
          <a:lstStyle/>
          <a:p>
            <a:r>
              <a:rPr lang="en-US" altLang="ja-JP" sz="2800" dirty="0">
                <a:solidFill>
                  <a:schemeClr val="tx1"/>
                </a:solidFill>
              </a:rPr>
              <a:t>Data transformation</a:t>
            </a:r>
            <a:endParaRPr kumimoji="1" lang="ja-JP" altLang="en-US" sz="2800"/>
          </a:p>
        </p:txBody>
      </p:sp>
      <p:sp>
        <p:nvSpPr>
          <p:cNvPr id="3" name="コンテンツ プレースホルダー 2">
            <a:extLst>
              <a:ext uri="{FF2B5EF4-FFF2-40B4-BE49-F238E27FC236}">
                <a16:creationId xmlns:a16="http://schemas.microsoft.com/office/drawing/2014/main" id="{2B827405-E6C0-DC75-A404-2CAAECFBA19F}"/>
              </a:ext>
            </a:extLst>
          </p:cNvPr>
          <p:cNvSpPr>
            <a:spLocks noGrp="1"/>
          </p:cNvSpPr>
          <p:nvPr>
            <p:ph idx="1"/>
          </p:nvPr>
        </p:nvSpPr>
        <p:spPr>
          <a:xfrm>
            <a:off x="495275" y="1232250"/>
            <a:ext cx="8648725" cy="2679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Data transformation. It transforms the data into a suitable form that facilitates data analysis, and to achieve this, the methods of normalization, attribute selection, discretization, and concept hierarchy generation is usually employed in this operation. (</a:t>
            </a:r>
            <a:r>
              <a:rPr lang="en-US" altLang="ja-JP" dirty="0" err="1">
                <a:solidFill>
                  <a:schemeClr val="tx1"/>
                </a:solidFill>
              </a:rPr>
              <a:t>Famili</a:t>
            </a:r>
            <a:r>
              <a:rPr lang="en-US" altLang="ja-JP" dirty="0">
                <a:solidFill>
                  <a:schemeClr val="tx1"/>
                </a:solidFill>
              </a:rPr>
              <a:t>, Shen, &amp; </a:t>
            </a:r>
            <a:r>
              <a:rPr lang="en-US" altLang="ja-JP" dirty="0" err="1">
                <a:solidFill>
                  <a:schemeClr val="tx1"/>
                </a:solidFill>
              </a:rPr>
              <a:t>Weberet</a:t>
            </a:r>
            <a:r>
              <a:rPr lang="en-US" altLang="ja-JP" dirty="0">
                <a:solidFill>
                  <a:schemeClr val="tx1"/>
                </a:solidFill>
              </a:rPr>
              <a:t> al., 1997).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schemeClr val="tx1"/>
                </a:solidFill>
              </a:rPr>
              <a:t>Data Integration. It is an operation that combines data from different sources and provides users with a unified view of these data (</a:t>
            </a:r>
            <a:r>
              <a:rPr lang="en-US" altLang="ja-JP" dirty="0" err="1">
                <a:solidFill>
                  <a:schemeClr val="tx1"/>
                </a:solidFill>
              </a:rPr>
              <a:t>Lenzerini</a:t>
            </a:r>
            <a:r>
              <a:rPr lang="en-US" altLang="ja-JP" dirty="0">
                <a:solidFill>
                  <a:schemeClr val="tx1"/>
                </a:solidFill>
              </a:rPr>
              <a:t>, 2002). Data integration mainly consists of data source integration and semantic integration. The data source integration means the process of integrating different data sources into a common entity, and the semantic integration is the operation of semantic mismatch between different schemata (Koch, 2001</a:t>
            </a:r>
            <a:endParaRPr kumimoji="1" lang="ja-JP" altLang="en-US"/>
          </a:p>
        </p:txBody>
      </p:sp>
      <p:sp>
        <p:nvSpPr>
          <p:cNvPr id="4" name="スライド番号プレースホルダー 3">
            <a:extLst>
              <a:ext uri="{FF2B5EF4-FFF2-40B4-BE49-F238E27FC236}">
                <a16:creationId xmlns:a16="http://schemas.microsoft.com/office/drawing/2014/main" id="{5828E931-FE87-4A73-3939-557A2A382A34}"/>
              </a:ext>
            </a:extLst>
          </p:cNvPr>
          <p:cNvSpPr>
            <a:spLocks noGrp="1"/>
          </p:cNvSpPr>
          <p:nvPr>
            <p:ph type="sldNum" sz="quarter" idx="12"/>
          </p:nvPr>
        </p:nvSpPr>
        <p:spPr/>
        <p:txBody>
          <a:bodyPr/>
          <a:lstStyle/>
          <a:p>
            <a:fld id="{36AFFB7D-765A-4697-AD04-79ECF099314B}" type="slidenum">
              <a:rPr kumimoji="1" lang="ja-JP" altLang="en-US" smtClean="0"/>
              <a:t>33</a:t>
            </a:fld>
            <a:endParaRPr kumimoji="1" lang="ja-JP" altLang="en-US" dirty="0"/>
          </a:p>
        </p:txBody>
      </p:sp>
    </p:spTree>
    <p:extLst>
      <p:ext uri="{BB962C8B-B14F-4D97-AF65-F5344CB8AC3E}">
        <p14:creationId xmlns:p14="http://schemas.microsoft.com/office/powerpoint/2010/main" val="3087269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1264" y="127305"/>
            <a:ext cx="5268558" cy="428625"/>
          </a:xfrm>
        </p:spPr>
        <p:txBody>
          <a:bodyPr>
            <a:normAutofit fontScale="90000"/>
          </a:bodyPr>
          <a:lstStyle/>
          <a:p>
            <a:r>
              <a:rPr lang="ja-JP" altLang="en-US" dirty="0">
                <a:solidFill>
                  <a:schemeClr val="tx1"/>
                </a:solidFill>
              </a:rPr>
              <a:t>データ処理タスク</a:t>
            </a:r>
            <a:endParaRPr kumimoji="1" lang="ja-JP" altLang="en-US" dirty="0">
              <a:solidFill>
                <a:schemeClr val="tx1"/>
              </a:solidFill>
            </a:endParaRPr>
          </a:p>
        </p:txBody>
      </p:sp>
      <p:sp>
        <p:nvSpPr>
          <p:cNvPr id="4" name="スライド番号プレースホルダー 3"/>
          <p:cNvSpPr>
            <a:spLocks noGrp="1"/>
          </p:cNvSpPr>
          <p:nvPr>
            <p:ph type="sldNum" sz="quarter" idx="12"/>
          </p:nvPr>
        </p:nvSpPr>
        <p:spPr/>
        <p:txBody>
          <a:bodyPr/>
          <a:lstStyle/>
          <a:p>
            <a:fld id="{36AFFB7D-765A-4697-AD04-79ECF099314B}" type="slidenum">
              <a:rPr kumimoji="1" lang="ja-JP" altLang="en-US" smtClean="0"/>
              <a:t>34</a:t>
            </a:fld>
            <a:endParaRPr kumimoji="1" lang="ja-JP" altLang="en-US" dirty="0"/>
          </a:p>
        </p:txBody>
      </p:sp>
      <p:grpSp>
        <p:nvGrpSpPr>
          <p:cNvPr id="3" name="グループ化 2">
            <a:extLst>
              <a:ext uri="{FF2B5EF4-FFF2-40B4-BE49-F238E27FC236}">
                <a16:creationId xmlns:a16="http://schemas.microsoft.com/office/drawing/2014/main" id="{EF185C33-46FA-E0CA-21EB-295B38B371A0}"/>
              </a:ext>
            </a:extLst>
          </p:cNvPr>
          <p:cNvGrpSpPr/>
          <p:nvPr/>
        </p:nvGrpSpPr>
        <p:grpSpPr>
          <a:xfrm>
            <a:off x="1680704" y="858960"/>
            <a:ext cx="6011377" cy="3883025"/>
            <a:chOff x="1680704" y="858960"/>
            <a:chExt cx="6011377" cy="3883025"/>
          </a:xfrm>
        </p:grpSpPr>
        <p:pic>
          <p:nvPicPr>
            <p:cNvPr id="5" name="図 4"/>
            <p:cNvPicPr>
              <a:picLocks noChangeAspect="1"/>
            </p:cNvPicPr>
            <p:nvPr/>
          </p:nvPicPr>
          <p:blipFill>
            <a:blip r:embed="rId3"/>
            <a:stretch>
              <a:fillRect/>
            </a:stretch>
          </p:blipFill>
          <p:spPr>
            <a:xfrm>
              <a:off x="1695643" y="858960"/>
              <a:ext cx="5987000" cy="3786773"/>
            </a:xfrm>
            <a:prstGeom prst="rect">
              <a:avLst/>
            </a:prstGeom>
            <a:noFill/>
          </p:spPr>
        </p:pic>
        <p:sp>
          <p:nvSpPr>
            <p:cNvPr id="6" name="正方形/長方形 5">
              <a:extLst>
                <a:ext uri="{FF2B5EF4-FFF2-40B4-BE49-F238E27FC236}">
                  <a16:creationId xmlns:a16="http://schemas.microsoft.com/office/drawing/2014/main" id="{A2C8E877-407F-1649-A762-DD70518394B3}"/>
                </a:ext>
              </a:extLst>
            </p:cNvPr>
            <p:cNvSpPr/>
            <p:nvPr/>
          </p:nvSpPr>
          <p:spPr>
            <a:xfrm>
              <a:off x="2629552" y="1149242"/>
              <a:ext cx="889987"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a:spAutoFit/>
            </a:bodyPr>
            <a:lstStyle/>
            <a:p>
              <a:r>
                <a:rPr lang="ja-JP" altLang="en-US" sz="1050" dirty="0"/>
                <a:t>クリーニング</a:t>
              </a:r>
            </a:p>
          </p:txBody>
        </p:sp>
        <p:sp>
          <p:nvSpPr>
            <p:cNvPr id="7" name="正方形/長方形 6">
              <a:extLst>
                <a:ext uri="{FF2B5EF4-FFF2-40B4-BE49-F238E27FC236}">
                  <a16:creationId xmlns:a16="http://schemas.microsoft.com/office/drawing/2014/main" id="{27B2EEEA-F1E0-8D4F-BA8A-F87D8402A668}"/>
                </a:ext>
              </a:extLst>
            </p:cNvPr>
            <p:cNvSpPr/>
            <p:nvPr/>
          </p:nvSpPr>
          <p:spPr>
            <a:xfrm>
              <a:off x="1893019" y="1512571"/>
              <a:ext cx="453970" cy="577081"/>
            </a:xfrm>
            <a:prstGeom prst="rect">
              <a:avLst/>
            </a:prstGeom>
          </p:spPr>
          <p:txBody>
            <a:bodyPr wrap="none">
              <a:spAutoFit/>
            </a:bodyPr>
            <a:lstStyle/>
            <a:p>
              <a:r>
                <a:rPr lang="ja-JP" altLang="en-US" sz="1050"/>
                <a:t>古い</a:t>
              </a:r>
              <a:endParaRPr lang="en-US" altLang="ja-JP" sz="1050" dirty="0"/>
            </a:p>
            <a:p>
              <a:r>
                <a:rPr lang="ja-JP" altLang="en-US" sz="1050"/>
                <a:t>不要</a:t>
              </a:r>
              <a:endParaRPr lang="en-US" altLang="ja-JP" sz="1050" dirty="0"/>
            </a:p>
            <a:p>
              <a:r>
                <a:rPr lang="ja-JP" altLang="en-US" sz="1050"/>
                <a:t>重複</a:t>
              </a:r>
            </a:p>
          </p:txBody>
        </p:sp>
        <p:sp>
          <p:nvSpPr>
            <p:cNvPr id="8" name="正方形/長方形 7">
              <a:extLst>
                <a:ext uri="{FF2B5EF4-FFF2-40B4-BE49-F238E27FC236}">
                  <a16:creationId xmlns:a16="http://schemas.microsoft.com/office/drawing/2014/main" id="{20F01587-D032-9946-81B3-5E530DD6EA76}"/>
                </a:ext>
              </a:extLst>
            </p:cNvPr>
            <p:cNvSpPr/>
            <p:nvPr/>
          </p:nvSpPr>
          <p:spPr>
            <a:xfrm>
              <a:off x="6776617" y="1559184"/>
              <a:ext cx="906026" cy="415498"/>
            </a:xfrm>
            <a:prstGeom prst="rect">
              <a:avLst/>
            </a:prstGeom>
          </p:spPr>
          <p:txBody>
            <a:bodyPr wrap="square">
              <a:spAutoFit/>
            </a:bodyPr>
            <a:lstStyle/>
            <a:p>
              <a:r>
                <a:rPr lang="ja-JP" altLang="en-US" sz="1050" dirty="0"/>
                <a:t>データが</a:t>
              </a:r>
              <a:r>
                <a:rPr lang="en-US" altLang="ja-JP" sz="1050" dirty="0"/>
                <a:t>0</a:t>
              </a:r>
              <a:r>
                <a:rPr lang="ja-JP" altLang="en-US" sz="1050" dirty="0"/>
                <a:t>～</a:t>
              </a:r>
              <a:r>
                <a:rPr lang="en-US" altLang="ja-JP" sz="1050" dirty="0"/>
                <a:t>1</a:t>
              </a:r>
              <a:r>
                <a:rPr lang="ja-JP" altLang="en-US" sz="1050" dirty="0"/>
                <a:t>の間</a:t>
              </a:r>
            </a:p>
          </p:txBody>
        </p:sp>
        <p:sp>
          <p:nvSpPr>
            <p:cNvPr id="9" name="正方形/長方形 8">
              <a:extLst>
                <a:ext uri="{FF2B5EF4-FFF2-40B4-BE49-F238E27FC236}">
                  <a16:creationId xmlns:a16="http://schemas.microsoft.com/office/drawing/2014/main" id="{7F464057-9637-AB42-81EF-DC6D0CC13994}"/>
                </a:ext>
              </a:extLst>
            </p:cNvPr>
            <p:cNvSpPr/>
            <p:nvPr/>
          </p:nvSpPr>
          <p:spPr>
            <a:xfrm>
              <a:off x="4984684" y="1176190"/>
              <a:ext cx="1059906" cy="253916"/>
            </a:xfrm>
            <a:prstGeom prst="rect">
              <a:avLst/>
            </a:prstGeom>
            <a:ln>
              <a:noFill/>
            </a:ln>
          </p:spPr>
          <p:style>
            <a:lnRef idx="2">
              <a:schemeClr val="dk1"/>
            </a:lnRef>
            <a:fillRef idx="1">
              <a:schemeClr val="lt1"/>
            </a:fillRef>
            <a:effectRef idx="0">
              <a:schemeClr val="dk1"/>
            </a:effectRef>
            <a:fontRef idx="minor">
              <a:schemeClr val="dk1"/>
            </a:fontRef>
          </p:style>
          <p:txBody>
            <a:bodyPr wrap="none">
              <a:spAutoFit/>
            </a:bodyPr>
            <a:lstStyle/>
            <a:p>
              <a:r>
                <a:rPr lang="ja-JP" altLang="en-US" sz="1050" dirty="0"/>
                <a:t>正規化・標準化</a:t>
              </a:r>
            </a:p>
          </p:txBody>
        </p:sp>
        <p:sp>
          <p:nvSpPr>
            <p:cNvPr id="10" name="正方形/長方形 9">
              <a:extLst>
                <a:ext uri="{FF2B5EF4-FFF2-40B4-BE49-F238E27FC236}">
                  <a16:creationId xmlns:a16="http://schemas.microsoft.com/office/drawing/2014/main" id="{5ED82627-8742-5F4B-99D9-C858D1E0AEF1}"/>
                </a:ext>
              </a:extLst>
            </p:cNvPr>
            <p:cNvSpPr/>
            <p:nvPr/>
          </p:nvSpPr>
          <p:spPr>
            <a:xfrm>
              <a:off x="2445558" y="2241843"/>
              <a:ext cx="1567567" cy="415498"/>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ja-JP" altLang="en-US" sz="1050" b="1">
                  <a:solidFill>
                    <a:srgbClr val="53575A"/>
                  </a:solidFill>
                  <a:latin typeface="Helvetica" pitchFamily="2" charset="0"/>
                </a:rPr>
                <a:t>デジタルトランスフォーメーション</a:t>
              </a:r>
            </a:p>
          </p:txBody>
        </p:sp>
        <p:sp>
          <p:nvSpPr>
            <p:cNvPr id="12" name="正方形/長方形 11">
              <a:extLst>
                <a:ext uri="{FF2B5EF4-FFF2-40B4-BE49-F238E27FC236}">
                  <a16:creationId xmlns:a16="http://schemas.microsoft.com/office/drawing/2014/main" id="{2B929FB7-D4EB-FA42-BEA5-E10075684F1D}"/>
                </a:ext>
              </a:extLst>
            </p:cNvPr>
            <p:cNvSpPr/>
            <p:nvPr/>
          </p:nvSpPr>
          <p:spPr>
            <a:xfrm>
              <a:off x="1680704" y="2638686"/>
              <a:ext cx="682066" cy="738664"/>
            </a:xfrm>
            <a:prstGeom prst="rect">
              <a:avLst/>
            </a:prstGeom>
          </p:spPr>
          <p:txBody>
            <a:bodyPr wrap="square">
              <a:spAutoFit/>
            </a:bodyPr>
            <a:lstStyle/>
            <a:p>
              <a:r>
                <a:rPr lang="ja-JP" altLang="en-US" sz="1050"/>
                <a:t>学習分析可能な形に変換</a:t>
              </a:r>
            </a:p>
          </p:txBody>
        </p:sp>
        <p:sp>
          <p:nvSpPr>
            <p:cNvPr id="13" name="正方形/長方形 12">
              <a:extLst>
                <a:ext uri="{FF2B5EF4-FFF2-40B4-BE49-F238E27FC236}">
                  <a16:creationId xmlns:a16="http://schemas.microsoft.com/office/drawing/2014/main" id="{7AB53911-DBA7-A646-970D-57BF7B991A37}"/>
                </a:ext>
              </a:extLst>
            </p:cNvPr>
            <p:cNvSpPr/>
            <p:nvPr/>
          </p:nvSpPr>
          <p:spPr>
            <a:xfrm>
              <a:off x="4629822" y="2345718"/>
              <a:ext cx="1880001" cy="253916"/>
            </a:xfrm>
            <a:prstGeom prst="rect">
              <a:avLst/>
            </a:prstGeom>
            <a:solidFill>
              <a:schemeClr val="lt1"/>
            </a:solidFill>
          </p:spPr>
          <p:txBody>
            <a:bodyPr wrap="square">
              <a:spAutoFit/>
            </a:bodyPr>
            <a:lstStyle/>
            <a:p>
              <a:pPr algn="ctr"/>
              <a:r>
                <a:rPr lang="ja-JP" altLang="en-US" sz="1050"/>
                <a:t>欠損値の補完</a:t>
              </a:r>
              <a:endParaRPr lang="en-US" altLang="ja-JP" sz="1050" dirty="0"/>
            </a:p>
          </p:txBody>
        </p:sp>
        <p:sp>
          <p:nvSpPr>
            <p:cNvPr id="15" name="正方形/長方形 14">
              <a:extLst>
                <a:ext uri="{FF2B5EF4-FFF2-40B4-BE49-F238E27FC236}">
                  <a16:creationId xmlns:a16="http://schemas.microsoft.com/office/drawing/2014/main" id="{16D5F6A5-CA92-F345-A967-7703177924B8}"/>
                </a:ext>
              </a:extLst>
            </p:cNvPr>
            <p:cNvSpPr/>
            <p:nvPr/>
          </p:nvSpPr>
          <p:spPr>
            <a:xfrm>
              <a:off x="4981200" y="3397472"/>
              <a:ext cx="1528623" cy="253916"/>
            </a:xfrm>
            <a:prstGeom prst="rect">
              <a:avLst/>
            </a:prstGeom>
            <a:solidFill>
              <a:schemeClr val="lt1"/>
            </a:solidFill>
          </p:spPr>
          <p:txBody>
            <a:bodyPr wrap="square">
              <a:spAutoFit/>
            </a:bodyPr>
            <a:lstStyle/>
            <a:p>
              <a:r>
                <a:rPr lang="ja-JP" altLang="en-US" sz="1050"/>
                <a:t>ノイズの検出</a:t>
              </a:r>
              <a:endParaRPr lang="en-US" altLang="ja-JP" sz="1050" dirty="0"/>
            </a:p>
          </p:txBody>
        </p:sp>
        <p:sp>
          <p:nvSpPr>
            <p:cNvPr id="16" name="正方形/長方形 15">
              <a:extLst>
                <a:ext uri="{FF2B5EF4-FFF2-40B4-BE49-F238E27FC236}">
                  <a16:creationId xmlns:a16="http://schemas.microsoft.com/office/drawing/2014/main" id="{EA8B66CE-5194-324B-977E-DEF89A51EF2D}"/>
                </a:ext>
              </a:extLst>
            </p:cNvPr>
            <p:cNvSpPr/>
            <p:nvPr/>
          </p:nvSpPr>
          <p:spPr>
            <a:xfrm>
              <a:off x="2888349" y="3454666"/>
              <a:ext cx="1113610" cy="253916"/>
            </a:xfrm>
            <a:prstGeom prst="rect">
              <a:avLst/>
            </a:prstGeom>
            <a:solidFill>
              <a:schemeClr val="lt1"/>
            </a:solidFill>
          </p:spPr>
          <p:txBody>
            <a:bodyPr wrap="square">
              <a:spAutoFit/>
            </a:bodyPr>
            <a:lstStyle/>
            <a:p>
              <a:pPr lvl="0">
                <a:defRPr/>
              </a:pPr>
              <a:r>
                <a:rPr lang="ja-JP" altLang="en-US" sz="1050"/>
                <a:t>統合</a:t>
              </a:r>
              <a:endParaRPr lang="en-US" altLang="ja-JP" sz="1050" dirty="0"/>
            </a:p>
          </p:txBody>
        </p:sp>
        <p:sp>
          <p:nvSpPr>
            <p:cNvPr id="17" name="正方形/長方形 16">
              <a:extLst>
                <a:ext uri="{FF2B5EF4-FFF2-40B4-BE49-F238E27FC236}">
                  <a16:creationId xmlns:a16="http://schemas.microsoft.com/office/drawing/2014/main" id="{5E514B68-88DE-5642-A514-89AC1E0AB3C7}"/>
                </a:ext>
              </a:extLst>
            </p:cNvPr>
            <p:cNvSpPr/>
            <p:nvPr/>
          </p:nvSpPr>
          <p:spPr>
            <a:xfrm>
              <a:off x="6786055" y="2608522"/>
              <a:ext cx="906026" cy="577081"/>
            </a:xfrm>
            <a:prstGeom prst="rect">
              <a:avLst/>
            </a:prstGeom>
          </p:spPr>
          <p:txBody>
            <a:bodyPr wrap="square">
              <a:spAutoFit/>
            </a:bodyPr>
            <a:lstStyle/>
            <a:p>
              <a:r>
                <a:rPr lang="ja-JP" altLang="en-US" sz="1050" dirty="0"/>
                <a:t>推定された値に置き換え</a:t>
              </a:r>
            </a:p>
          </p:txBody>
        </p:sp>
        <p:sp>
          <p:nvSpPr>
            <p:cNvPr id="18" name="正方形/長方形 17">
              <a:extLst>
                <a:ext uri="{FF2B5EF4-FFF2-40B4-BE49-F238E27FC236}">
                  <a16:creationId xmlns:a16="http://schemas.microsoft.com/office/drawing/2014/main" id="{7A2D7A48-30C0-FB49-A6F3-270FA90CED33}"/>
                </a:ext>
              </a:extLst>
            </p:cNvPr>
            <p:cNvSpPr/>
            <p:nvPr/>
          </p:nvSpPr>
          <p:spPr>
            <a:xfrm>
              <a:off x="6314020" y="4051782"/>
              <a:ext cx="992579" cy="253916"/>
            </a:xfrm>
            <a:prstGeom prst="rect">
              <a:avLst/>
            </a:prstGeom>
          </p:spPr>
          <p:txBody>
            <a:bodyPr wrap="none">
              <a:spAutoFit/>
            </a:bodyPr>
            <a:lstStyle/>
            <a:p>
              <a:r>
                <a:rPr lang="ja-JP" altLang="en-US" sz="1050">
                  <a:solidFill>
                    <a:srgbClr val="404040"/>
                  </a:solidFill>
                  <a:latin typeface="Meiryo" panose="020B0604030504040204" pitchFamily="34" charset="-128"/>
                  <a:ea typeface="Meiryo" panose="020B0604030504040204" pitchFamily="34" charset="-128"/>
                </a:rPr>
                <a:t>外れ値の検出</a:t>
              </a:r>
              <a:endParaRPr lang="ja-JP" altLang="en-US" sz="1050"/>
            </a:p>
          </p:txBody>
        </p:sp>
        <p:sp>
          <p:nvSpPr>
            <p:cNvPr id="19" name="正方形/長方形 18">
              <a:extLst>
                <a:ext uri="{FF2B5EF4-FFF2-40B4-BE49-F238E27FC236}">
                  <a16:creationId xmlns:a16="http://schemas.microsoft.com/office/drawing/2014/main" id="{24D665B1-4B64-7445-B544-68BBBE833211}"/>
                </a:ext>
              </a:extLst>
            </p:cNvPr>
            <p:cNvSpPr/>
            <p:nvPr/>
          </p:nvSpPr>
          <p:spPr>
            <a:xfrm>
              <a:off x="1783969" y="4326487"/>
              <a:ext cx="2788031" cy="415498"/>
            </a:xfrm>
            <a:prstGeom prst="rect">
              <a:avLst/>
            </a:prstGeom>
            <a:solidFill>
              <a:schemeClr val="lt1"/>
            </a:solidFill>
          </p:spPr>
          <p:txBody>
            <a:bodyPr wrap="square">
              <a:spAutoFit/>
            </a:bodyPr>
            <a:lstStyle/>
            <a:p>
              <a:pPr algn="ctr"/>
              <a:r>
                <a:rPr lang="ja-JP" altLang="en-US" sz="1050" dirty="0"/>
                <a:t>複数の異なるソースから</a:t>
              </a:r>
              <a:endParaRPr lang="en-US" altLang="ja-JP" sz="1050" dirty="0"/>
            </a:p>
            <a:p>
              <a:pPr algn="ctr"/>
              <a:r>
                <a:rPr lang="ja-JP" altLang="en-US" sz="1050" dirty="0"/>
                <a:t>のデータを一元化</a:t>
              </a:r>
            </a:p>
          </p:txBody>
        </p:sp>
      </p:grpSp>
    </p:spTree>
    <p:extLst>
      <p:ext uri="{BB962C8B-B14F-4D97-AF65-F5344CB8AC3E}">
        <p14:creationId xmlns:p14="http://schemas.microsoft.com/office/powerpoint/2010/main" val="2557094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3007" y="91252"/>
            <a:ext cx="5268558" cy="450852"/>
          </a:xfrm>
        </p:spPr>
        <p:txBody>
          <a:bodyPr>
            <a:normAutofit fontScale="90000"/>
          </a:bodyPr>
          <a:lstStyle/>
          <a:p>
            <a:r>
              <a:rPr kumimoji="1" lang="ja-JP" altLang="en-US" dirty="0">
                <a:solidFill>
                  <a:schemeClr val="tx1"/>
                </a:solidFill>
              </a:rPr>
              <a:t>データ分析</a:t>
            </a:r>
          </a:p>
        </p:txBody>
      </p:sp>
      <p:sp>
        <p:nvSpPr>
          <p:cNvPr id="4" name="スライド番号プレースホルダー 3"/>
          <p:cNvSpPr>
            <a:spLocks noGrp="1"/>
          </p:cNvSpPr>
          <p:nvPr>
            <p:ph type="sldNum" sz="quarter" idx="12"/>
          </p:nvPr>
        </p:nvSpPr>
        <p:spPr/>
        <p:txBody>
          <a:bodyPr/>
          <a:lstStyle/>
          <a:p>
            <a:fld id="{36AFFB7D-765A-4697-AD04-79ECF099314B}" type="slidenum">
              <a:rPr kumimoji="1" lang="ja-JP" altLang="en-US" smtClean="0"/>
              <a:t>35</a:t>
            </a:fld>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283" y="3092888"/>
            <a:ext cx="2617093" cy="1323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正方形/長方形 2">
            <a:extLst>
              <a:ext uri="{FF2B5EF4-FFF2-40B4-BE49-F238E27FC236}">
                <a16:creationId xmlns:a16="http://schemas.microsoft.com/office/drawing/2014/main" id="{156D9A11-7748-EE4D-9443-3E9B2036000C}"/>
              </a:ext>
            </a:extLst>
          </p:cNvPr>
          <p:cNvSpPr/>
          <p:nvPr/>
        </p:nvSpPr>
        <p:spPr>
          <a:xfrm>
            <a:off x="5458376" y="4636750"/>
            <a:ext cx="3685624" cy="415498"/>
          </a:xfrm>
          <a:prstGeom prst="rect">
            <a:avLst/>
          </a:prstGeom>
        </p:spPr>
        <p:txBody>
          <a:bodyPr wrap="none">
            <a:spAutoFit/>
          </a:bodyPr>
          <a:lstStyle/>
          <a:p>
            <a:r>
              <a:rPr lang="ja-JP" altLang="en-US" sz="2100" dirty="0"/>
              <a:t>予測、構造の発見、関係発見</a:t>
            </a:r>
            <a:endParaRPr lang="ja-JP" altLang="ja-JP" sz="2100" dirty="0"/>
          </a:p>
        </p:txBody>
      </p:sp>
      <p:sp>
        <p:nvSpPr>
          <p:cNvPr id="5" name="正方形/長方形 4">
            <a:extLst>
              <a:ext uri="{FF2B5EF4-FFF2-40B4-BE49-F238E27FC236}">
                <a16:creationId xmlns:a16="http://schemas.microsoft.com/office/drawing/2014/main" id="{9D172498-07D2-47C4-9B65-38F679A9AA8D}"/>
              </a:ext>
            </a:extLst>
          </p:cNvPr>
          <p:cNvSpPr/>
          <p:nvPr/>
        </p:nvSpPr>
        <p:spPr>
          <a:xfrm>
            <a:off x="510688" y="658738"/>
            <a:ext cx="6929718" cy="4185761"/>
          </a:xfrm>
          <a:prstGeom prst="rect">
            <a:avLst/>
          </a:prstGeom>
        </p:spPr>
        <p:txBody>
          <a:bodyPr wrap="square">
            <a:spAutoFit/>
          </a:bodyPr>
          <a:lstStyle/>
          <a:p>
            <a:pPr algn="just"/>
            <a:r>
              <a:rPr lang="en-US" altLang="ja-JP" kern="100" dirty="0">
                <a:latin typeface="Times New Roman" panose="02020603050405020304" pitchFamily="18" charset="0"/>
                <a:ea typeface="DengXian" panose="02010600030101010101" pitchFamily="2" charset="-122"/>
                <a:cs typeface="Times New Roman" panose="02020603050405020304" pitchFamily="18" charset="0"/>
              </a:rPr>
              <a:t>The data analysis is an operation, which is guided by certain research purposes, such as prediction, structure discovery, and relationship mining (Yin &amp; Hwang, 2018). In contrast to the limited number of existing analytical methods and algorithms, the amount of analytic data has been increasing. For example, text data feature sparse, fuzzy and multidimensional, as a result, it not only needs more scalable algorithms (Hashem et al., 2015) but also puts forward higher requirements for more secure critical infrastructures and more reliable and robust systems (Chen, Xu, &amp; Mahalingam et al., 2016). Although scalable analytic algorithms already exist, challenges still remain. Moreover, the large-scale longitudinal data set, which collected from the same sample at different points in time, has the potential to reduce data accuracy (Weber &amp; Nguyen, 2015). Meantime, each particular educational problem has its own specific objectives, however, existing analytical methods and techniques cannot be directly applied to data analysis (Romero &amp; Ventura, 2013). In addition to the ongoing challenge of matching data sets to algorithms, there may be reinforced some bias in data analysis. In other word, assumptions about class, gender, race, humans, and society are implicitly coded into algorithms (</a:t>
            </a:r>
            <a:r>
              <a:rPr lang="en-US" altLang="ja-JP" spc="75" dirty="0">
                <a:latin typeface="Times New Roman" panose="02020603050405020304" pitchFamily="18" charset="0"/>
                <a:ea typeface="DengXian" panose="02010600030101010101" pitchFamily="2" charset="-122"/>
                <a:cs typeface="Times New Roman" panose="02020603050405020304" pitchFamily="18" charset="0"/>
              </a:rPr>
              <a:t>Wilson et al.,2017</a:t>
            </a:r>
            <a:r>
              <a:rPr lang="en-US" altLang="ja-JP" kern="100" dirty="0">
                <a:latin typeface="Times New Roman" panose="02020603050405020304" pitchFamily="18" charset="0"/>
                <a:ea typeface="DengXian" panose="02010600030101010101" pitchFamily="2" charset="-122"/>
                <a:cs typeface="Times New Roman" panose="02020603050405020304" pitchFamily="18" charset="0"/>
              </a:rPr>
              <a:t>).</a:t>
            </a:r>
            <a:endParaRPr lang="ja-JP" altLang="ja-JP" kern="100" dirty="0">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kern="100" dirty="0">
                <a:latin typeface="Times New Roman" panose="02020603050405020304" pitchFamily="18" charset="0"/>
                <a:ea typeface="DengXian" panose="02010600030101010101" pitchFamily="2" charset="-122"/>
                <a:cs typeface="Times New Roman" panose="02020603050405020304" pitchFamily="18" charset="0"/>
              </a:rPr>
              <a:t> </a:t>
            </a:r>
            <a:endParaRPr lang="ja-JP" altLang="ja-JP" kern="100" dirty="0">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ja-JP" kern="100" dirty="0">
                <a:latin typeface="Times New Roman" panose="02020603050405020304" pitchFamily="18" charset="0"/>
                <a:ea typeface="DengXian" panose="02010600030101010101" pitchFamily="2" charset="-122"/>
                <a:cs typeface="Times New Roman" panose="02020603050405020304" pitchFamily="18" charset="0"/>
              </a:rPr>
              <a:t>The data analysis methods are divided into eleven methods according to three categories: prediction, structure discovery, and relationship mining (Yin &amp; Hwang, 2018), as shown in table 2.</a:t>
            </a:r>
            <a:endParaRPr lang="ja-JP" altLang="ja-JP" kern="100" dirty="0">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28191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62E0EC04-E001-3DD8-7E8F-99F8BEC52C01}"/>
              </a:ext>
            </a:extLst>
          </p:cNvPr>
          <p:cNvPicPr>
            <a:picLocks noGrp="1" noChangeAspect="1"/>
          </p:cNvPicPr>
          <p:nvPr>
            <p:ph idx="1"/>
          </p:nvPr>
        </p:nvPicPr>
        <p:blipFill>
          <a:blip r:embed="rId3"/>
          <a:stretch>
            <a:fillRect/>
          </a:stretch>
        </p:blipFill>
        <p:spPr>
          <a:xfrm>
            <a:off x="1211131" y="0"/>
            <a:ext cx="6721737" cy="2007256"/>
          </a:xfrm>
        </p:spPr>
      </p:pic>
      <p:sp>
        <p:nvSpPr>
          <p:cNvPr id="4" name="スライド番号プレースホルダー 3">
            <a:extLst>
              <a:ext uri="{FF2B5EF4-FFF2-40B4-BE49-F238E27FC236}">
                <a16:creationId xmlns:a16="http://schemas.microsoft.com/office/drawing/2014/main" id="{C845DE92-3A3E-23E5-A5C0-5974154CB732}"/>
              </a:ext>
            </a:extLst>
          </p:cNvPr>
          <p:cNvSpPr>
            <a:spLocks noGrp="1"/>
          </p:cNvSpPr>
          <p:nvPr>
            <p:ph type="sldNum" sz="quarter" idx="12"/>
          </p:nvPr>
        </p:nvSpPr>
        <p:spPr/>
        <p:txBody>
          <a:bodyPr/>
          <a:lstStyle/>
          <a:p>
            <a:fld id="{36AFFB7D-765A-4697-AD04-79ECF099314B}" type="slidenum">
              <a:rPr kumimoji="1" lang="ja-JP" altLang="en-US" smtClean="0"/>
              <a:t>36</a:t>
            </a:fld>
            <a:endParaRPr kumimoji="1" lang="ja-JP" altLang="en-US" dirty="0"/>
          </a:p>
        </p:txBody>
      </p:sp>
      <p:sp>
        <p:nvSpPr>
          <p:cNvPr id="2" name="正方形/長方形 1">
            <a:extLst>
              <a:ext uri="{FF2B5EF4-FFF2-40B4-BE49-F238E27FC236}">
                <a16:creationId xmlns:a16="http://schemas.microsoft.com/office/drawing/2014/main" id="{AEE3E687-191D-44D0-A813-DF76C8531CA4}"/>
              </a:ext>
            </a:extLst>
          </p:cNvPr>
          <p:cNvSpPr/>
          <p:nvPr/>
        </p:nvSpPr>
        <p:spPr>
          <a:xfrm>
            <a:off x="1122380" y="2034957"/>
            <a:ext cx="7144871" cy="3108543"/>
          </a:xfrm>
          <a:prstGeom prst="rect">
            <a:avLst/>
          </a:prstGeom>
        </p:spPr>
        <p:txBody>
          <a:bodyPr wrap="square">
            <a:spAutoFit/>
          </a:bodyPr>
          <a:lstStyle/>
          <a:p>
            <a:r>
              <a:rPr lang="ja-JP" altLang="en-US" dirty="0"/>
              <a:t>Prediction. We usually use a set of data to predict students’ future learning behavior or learning outcomes. For example, prediction can help to know who might fail a class; if a student spent the last half hour working in an online learning environment, through the learning log of the last half hour, prediction can help to know whether he mastered the skill to solve the next problem. There are many prediction analysis methods such as Classification, Regression, and Latent Knowledge Estimation. </a:t>
            </a:r>
          </a:p>
          <a:p>
            <a:r>
              <a:rPr lang="ja-JP" altLang="en-US" dirty="0"/>
              <a:t>Structure Discovery. “Structure discovery attempts to find structure, patterns, and data points in a set of data without any ground truth or a priori idea of what should be found” (Baker &amp; Inventado, 2014). Clustering, Factor Analysis, Knowledge Inference, and Network Analysis are common analysis methods of structure discovery.</a:t>
            </a:r>
          </a:p>
          <a:p>
            <a:r>
              <a:rPr lang="ja-JP" altLang="en-US" dirty="0"/>
              <a:t>Relationship Mining. It involves discovering relationships between variables in a dataset, these relationships are seen as rules of data for later use (Bousbia &amp; Belamri, 2014). There are many Relationship Mining methods such as “Association rule mining,” “Correlation mining,” “Sequential pattern mining,” and “Causal data mining.”</a:t>
            </a:r>
          </a:p>
        </p:txBody>
      </p:sp>
    </p:spTree>
    <p:extLst>
      <p:ext uri="{BB962C8B-B14F-4D97-AF65-F5344CB8AC3E}">
        <p14:creationId xmlns:p14="http://schemas.microsoft.com/office/powerpoint/2010/main" val="3027370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81635B-53D3-F5D2-19D4-ED02DC2E7819}"/>
              </a:ext>
            </a:extLst>
          </p:cNvPr>
          <p:cNvSpPr>
            <a:spLocks noGrp="1"/>
          </p:cNvSpPr>
          <p:nvPr>
            <p:ph type="title"/>
          </p:nvPr>
        </p:nvSpPr>
        <p:spPr>
          <a:xfrm>
            <a:off x="457200" y="605600"/>
            <a:ext cx="5779008" cy="455104"/>
          </a:xfrm>
        </p:spPr>
        <p:txBody>
          <a:bodyPr/>
          <a:lstStyle/>
          <a:p>
            <a:r>
              <a:rPr kumimoji="1" lang="en-US" altLang="ja-JP" sz="2800" dirty="0"/>
              <a:t>Result confirm</a:t>
            </a:r>
            <a:endParaRPr kumimoji="1" lang="ja-JP" altLang="en-US" sz="2800"/>
          </a:p>
        </p:txBody>
      </p:sp>
      <p:sp>
        <p:nvSpPr>
          <p:cNvPr id="3" name="コンテンツ プレースホルダー 2">
            <a:extLst>
              <a:ext uri="{FF2B5EF4-FFF2-40B4-BE49-F238E27FC236}">
                <a16:creationId xmlns:a16="http://schemas.microsoft.com/office/drawing/2014/main" id="{10AC6E55-19DA-B544-1D51-CB5A6A111804}"/>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ACC2BDB-84F0-D832-7CBB-55B4E6468F44}"/>
              </a:ext>
            </a:extLst>
          </p:cNvPr>
          <p:cNvSpPr>
            <a:spLocks noGrp="1"/>
          </p:cNvSpPr>
          <p:nvPr>
            <p:ph type="sldNum" sz="quarter" idx="12"/>
          </p:nvPr>
        </p:nvSpPr>
        <p:spPr/>
        <p:txBody>
          <a:bodyPr/>
          <a:lstStyle/>
          <a:p>
            <a:fld id="{36AFFB7D-765A-4697-AD04-79ECF099314B}" type="slidenum">
              <a:rPr kumimoji="1" lang="ja-JP" altLang="en-US" smtClean="0"/>
              <a:t>37</a:t>
            </a:fld>
            <a:endParaRPr kumimoji="1" lang="ja-JP" altLang="en-US" dirty="0"/>
          </a:p>
        </p:txBody>
      </p:sp>
    </p:spTree>
    <p:extLst>
      <p:ext uri="{BB962C8B-B14F-4D97-AF65-F5344CB8AC3E}">
        <p14:creationId xmlns:p14="http://schemas.microsoft.com/office/powerpoint/2010/main" val="144614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177901-3D5E-D7FB-1144-364BFDDDD099}"/>
              </a:ext>
            </a:extLst>
          </p:cNvPr>
          <p:cNvSpPr>
            <a:spLocks noGrp="1"/>
          </p:cNvSpPr>
          <p:nvPr>
            <p:ph type="title"/>
          </p:nvPr>
        </p:nvSpPr>
        <p:spPr>
          <a:xfrm>
            <a:off x="457200" y="605600"/>
            <a:ext cx="5640900" cy="400240"/>
          </a:xfrm>
        </p:spPr>
        <p:txBody>
          <a:bodyPr/>
          <a:lstStyle/>
          <a:p>
            <a:r>
              <a:rPr kumimoji="1" lang="en-US" altLang="ja-JP" sz="2800" dirty="0"/>
              <a:t>Result Application</a:t>
            </a:r>
            <a:endParaRPr kumimoji="1" lang="ja-JP" altLang="en-US" sz="2800"/>
          </a:p>
        </p:txBody>
      </p:sp>
      <p:sp>
        <p:nvSpPr>
          <p:cNvPr id="3" name="コンテンツ プレースホルダー 2">
            <a:extLst>
              <a:ext uri="{FF2B5EF4-FFF2-40B4-BE49-F238E27FC236}">
                <a16:creationId xmlns:a16="http://schemas.microsoft.com/office/drawing/2014/main" id="{B5DFF36E-CD90-C4CA-FFCC-77A6CB161A20}"/>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03E2C71-0947-D663-0443-983300E46225}"/>
              </a:ext>
            </a:extLst>
          </p:cNvPr>
          <p:cNvSpPr>
            <a:spLocks noGrp="1"/>
          </p:cNvSpPr>
          <p:nvPr>
            <p:ph type="sldNum" sz="quarter" idx="12"/>
          </p:nvPr>
        </p:nvSpPr>
        <p:spPr/>
        <p:txBody>
          <a:bodyPr/>
          <a:lstStyle/>
          <a:p>
            <a:fld id="{36AFFB7D-765A-4697-AD04-79ECF099314B}" type="slidenum">
              <a:rPr kumimoji="1" lang="ja-JP" altLang="en-US" smtClean="0"/>
              <a:t>38</a:t>
            </a:fld>
            <a:endParaRPr kumimoji="1" lang="ja-JP" altLang="en-US" dirty="0"/>
          </a:p>
        </p:txBody>
      </p:sp>
    </p:spTree>
    <p:extLst>
      <p:ext uri="{BB962C8B-B14F-4D97-AF65-F5344CB8AC3E}">
        <p14:creationId xmlns:p14="http://schemas.microsoft.com/office/powerpoint/2010/main" val="409855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97F92D-FB41-8D48-DA1B-733456F12D8C}"/>
              </a:ext>
            </a:extLst>
          </p:cNvPr>
          <p:cNvSpPr>
            <a:spLocks noGrp="1"/>
          </p:cNvSpPr>
          <p:nvPr>
            <p:ph type="title"/>
          </p:nvPr>
        </p:nvSpPr>
        <p:spPr>
          <a:xfrm>
            <a:off x="457200" y="468440"/>
            <a:ext cx="5640900" cy="491680"/>
          </a:xfrm>
        </p:spPr>
        <p:txBody>
          <a:bodyPr/>
          <a:lstStyle/>
          <a:p>
            <a:r>
              <a:rPr kumimoji="1" lang="ja-JP" altLang="en-US"/>
              <a:t>論文読もう</a:t>
            </a:r>
          </a:p>
        </p:txBody>
      </p:sp>
      <p:sp>
        <p:nvSpPr>
          <p:cNvPr id="5" name="スライド番号プレースホルダー 4">
            <a:extLst>
              <a:ext uri="{FF2B5EF4-FFF2-40B4-BE49-F238E27FC236}">
                <a16:creationId xmlns:a16="http://schemas.microsoft.com/office/drawing/2014/main" id="{E8D5BC9F-ADC1-7619-604B-E006BCC0D4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7" name="テキスト ボックス 6">
            <a:extLst>
              <a:ext uri="{FF2B5EF4-FFF2-40B4-BE49-F238E27FC236}">
                <a16:creationId xmlns:a16="http://schemas.microsoft.com/office/drawing/2014/main" id="{6F6D9FB9-477D-4DB0-0266-33902063C145}"/>
              </a:ext>
            </a:extLst>
          </p:cNvPr>
          <p:cNvSpPr txBox="1"/>
          <p:nvPr/>
        </p:nvSpPr>
        <p:spPr>
          <a:xfrm>
            <a:off x="457200" y="1116176"/>
            <a:ext cx="7757160" cy="4185761"/>
          </a:xfrm>
          <a:prstGeom prst="rect">
            <a:avLst/>
          </a:prstGeom>
          <a:noFill/>
        </p:spPr>
        <p:txBody>
          <a:bodyPr wrap="square">
            <a:spAutoFit/>
          </a:bodyPr>
          <a:lstStyle/>
          <a:p>
            <a:endParaRPr kumimoji="1" lang="en-US" altLang="ja-JP" dirty="0"/>
          </a:p>
          <a:p>
            <a:pPr algn="l" rtl="0"/>
            <a:r>
              <a:rPr lang="ja-JP" altLang="en-US" sz="1800" b="0" i="0">
                <a:solidFill>
                  <a:srgbClr val="212529"/>
                </a:solidFill>
                <a:effectLst/>
                <a:latin typeface="-apple-system"/>
              </a:rPr>
              <a:t>各グループは指定された論文を読んで、担当箇所についてプレゼンテーション資料を作成（予習）してください。</a:t>
            </a:r>
            <a:r>
              <a:rPr lang="en" altLang="ja-JP" sz="1800" b="0" i="0" dirty="0">
                <a:solidFill>
                  <a:srgbClr val="212529"/>
                </a:solidFill>
                <a:effectLst/>
                <a:latin typeface="-apple-system"/>
              </a:rPr>
              <a:t>SQ3R</a:t>
            </a:r>
            <a:r>
              <a:rPr lang="ja-JP" altLang="en-US" sz="1800" b="0" i="0">
                <a:solidFill>
                  <a:srgbClr val="212529"/>
                </a:solidFill>
                <a:effectLst/>
                <a:latin typeface="-apple-system"/>
              </a:rPr>
              <a:t>を使って、読んでみてください。</a:t>
            </a:r>
          </a:p>
          <a:p>
            <a:pPr algn="l" rtl="0"/>
            <a:r>
              <a:rPr lang="ja-JP" altLang="en-US" sz="1800" b="0" i="0">
                <a:solidFill>
                  <a:srgbClr val="212529"/>
                </a:solidFill>
                <a:effectLst/>
                <a:latin typeface="-apple-system"/>
              </a:rPr>
              <a:t>プレゼンテーションは，担当した論文の内容を要約して、みんなの前で説明すること</a:t>
            </a:r>
            <a:r>
              <a:rPr lang="en-US" altLang="ja-JP" sz="1800" b="0" i="0" dirty="0">
                <a:solidFill>
                  <a:srgbClr val="212529"/>
                </a:solidFill>
                <a:effectLst/>
                <a:latin typeface="-apple-system"/>
              </a:rPr>
              <a:t> (</a:t>
            </a:r>
            <a:r>
              <a:rPr lang="ja-JP" altLang="en-US" sz="1800" b="0" i="0">
                <a:solidFill>
                  <a:srgbClr val="FF0000"/>
                </a:solidFill>
                <a:effectLst/>
                <a:latin typeface="-apple-system"/>
              </a:rPr>
              <a:t>全員発表すること</a:t>
            </a:r>
            <a:r>
              <a:rPr lang="en-US" altLang="ja-JP" sz="1800" b="0" i="0" dirty="0">
                <a:solidFill>
                  <a:srgbClr val="212529"/>
                </a:solidFill>
                <a:effectLst/>
                <a:latin typeface="-apple-system"/>
              </a:rPr>
              <a:t>)</a:t>
            </a:r>
            <a:endParaRPr lang="ja-JP" altLang="en-US" sz="1800" b="0" i="0">
              <a:solidFill>
                <a:srgbClr val="212529"/>
              </a:solidFill>
              <a:effectLst/>
              <a:latin typeface="-apple-system"/>
            </a:endParaRPr>
          </a:p>
          <a:p>
            <a:pPr algn="l" rtl="0"/>
            <a:r>
              <a:rPr lang="ja-JP" altLang="en-US" sz="1800" b="0" i="0">
                <a:solidFill>
                  <a:srgbClr val="212529"/>
                </a:solidFill>
                <a:effectLst/>
                <a:latin typeface="-apple-system"/>
              </a:rPr>
              <a:t>論文構成は，問題設定，研究対象・研究方法の設定，データ記載，データの解釈，結論，などに区分けされていますから，それぞれを要約します。</a:t>
            </a:r>
          </a:p>
          <a:p>
            <a:pPr algn="l" rtl="0"/>
            <a:r>
              <a:rPr lang="ja-JP" altLang="en-US" sz="1800" b="0" i="0">
                <a:solidFill>
                  <a:srgbClr val="212529"/>
                </a:solidFill>
                <a:effectLst/>
                <a:latin typeface="-apple-system"/>
              </a:rPr>
              <a:t>コメンテーター の担当</a:t>
            </a:r>
            <a:br>
              <a:rPr lang="ja-JP" altLang="en-US" sz="1800" b="0" i="0">
                <a:solidFill>
                  <a:srgbClr val="212529"/>
                </a:solidFill>
                <a:effectLst/>
                <a:latin typeface="-apple-system"/>
              </a:rPr>
            </a:br>
            <a:endParaRPr lang="ja-JP" altLang="en-US" sz="1800" b="0" i="0">
              <a:solidFill>
                <a:srgbClr val="212529"/>
              </a:solidFill>
              <a:effectLst/>
              <a:latin typeface="-apple-system"/>
            </a:endParaRPr>
          </a:p>
          <a:p>
            <a:pPr algn="l" rtl="0"/>
            <a:r>
              <a:rPr lang="en" altLang="ja-JP" sz="1800" b="0" i="0" u="none" strike="noStrike" dirty="0">
                <a:solidFill>
                  <a:srgbClr val="678C00"/>
                </a:solidFill>
                <a:effectLst/>
                <a:latin typeface="-apple-system"/>
                <a:hlinkClick r:id="rId3" tooltip="G2"/>
              </a:rPr>
              <a:t>G2</a:t>
            </a:r>
            <a:r>
              <a:rPr lang="en" altLang="ja-JP" sz="1800" b="0" i="0" dirty="0">
                <a:solidFill>
                  <a:srgbClr val="212529"/>
                </a:solidFill>
                <a:effectLst/>
                <a:latin typeface="-apple-system"/>
              </a:rPr>
              <a:t>-&gt;</a:t>
            </a:r>
            <a:r>
              <a:rPr lang="en" altLang="ja-JP" sz="1800" b="0" i="0" u="none" strike="noStrike" dirty="0">
                <a:solidFill>
                  <a:srgbClr val="678C00"/>
                </a:solidFill>
                <a:effectLst/>
                <a:latin typeface="-apple-system"/>
                <a:hlinkClick r:id="rId4" tooltip="G1"/>
              </a:rPr>
              <a:t>G1</a:t>
            </a:r>
            <a:r>
              <a:rPr lang="en" altLang="ja-JP" sz="1800" b="0" i="0" dirty="0">
                <a:solidFill>
                  <a:srgbClr val="212529"/>
                </a:solidFill>
                <a:effectLst/>
                <a:latin typeface="-apple-system"/>
              </a:rPr>
              <a:t>;               </a:t>
            </a:r>
            <a:br>
              <a:rPr lang="en" altLang="ja-JP" sz="1800" b="0" i="0" dirty="0">
                <a:solidFill>
                  <a:srgbClr val="212529"/>
                </a:solidFill>
                <a:effectLst/>
                <a:latin typeface="-apple-system"/>
              </a:rPr>
            </a:br>
            <a:r>
              <a:rPr lang="en" altLang="ja-JP" sz="1800" b="0" i="0" u="none" strike="noStrike" dirty="0">
                <a:solidFill>
                  <a:srgbClr val="678C00"/>
                </a:solidFill>
                <a:effectLst/>
                <a:latin typeface="-apple-system"/>
                <a:hlinkClick r:id="rId5" tooltip="G3"/>
              </a:rPr>
              <a:t>G3</a:t>
            </a:r>
            <a:r>
              <a:rPr lang="en" altLang="ja-JP" sz="1800" b="0" i="0" dirty="0">
                <a:solidFill>
                  <a:srgbClr val="212529"/>
                </a:solidFill>
                <a:effectLst/>
                <a:latin typeface="-apple-system"/>
              </a:rPr>
              <a:t>-&gt;</a:t>
            </a:r>
            <a:r>
              <a:rPr lang="en" altLang="ja-JP" sz="1800" b="0" i="0" u="none" strike="noStrike" dirty="0">
                <a:solidFill>
                  <a:srgbClr val="678C00"/>
                </a:solidFill>
                <a:effectLst/>
                <a:latin typeface="-apple-system"/>
                <a:hlinkClick r:id="rId3" tooltip="G2"/>
              </a:rPr>
              <a:t>G2</a:t>
            </a:r>
            <a:r>
              <a:rPr lang="en" altLang="ja-JP" sz="1800" b="0" i="0" dirty="0">
                <a:solidFill>
                  <a:srgbClr val="212529"/>
                </a:solidFill>
                <a:effectLst/>
                <a:latin typeface="-apple-system"/>
              </a:rPr>
              <a:t>;</a:t>
            </a:r>
            <a:br>
              <a:rPr lang="en" altLang="ja-JP" sz="1800" b="0" i="0" dirty="0">
                <a:solidFill>
                  <a:srgbClr val="212529"/>
                </a:solidFill>
                <a:effectLst/>
                <a:latin typeface="-apple-system"/>
              </a:rPr>
            </a:br>
            <a:r>
              <a:rPr lang="en" altLang="ja-JP" sz="1800" b="0" i="0" u="none" strike="noStrike" dirty="0">
                <a:solidFill>
                  <a:srgbClr val="678C00"/>
                </a:solidFill>
                <a:effectLst/>
                <a:latin typeface="-apple-system"/>
                <a:hlinkClick r:id="rId6" tooltip="G4"/>
              </a:rPr>
              <a:t>G4</a:t>
            </a:r>
            <a:r>
              <a:rPr lang="en" altLang="ja-JP" sz="1800" b="0" i="0" dirty="0">
                <a:solidFill>
                  <a:srgbClr val="212529"/>
                </a:solidFill>
                <a:effectLst/>
                <a:latin typeface="-apple-system"/>
              </a:rPr>
              <a:t>-&gt;</a:t>
            </a:r>
            <a:r>
              <a:rPr lang="en" altLang="ja-JP" sz="1800" b="0" i="0" u="none" strike="noStrike" dirty="0">
                <a:solidFill>
                  <a:srgbClr val="678C00"/>
                </a:solidFill>
                <a:effectLst/>
                <a:latin typeface="-apple-system"/>
                <a:hlinkClick r:id="rId5" tooltip="G3"/>
              </a:rPr>
              <a:t>G3</a:t>
            </a:r>
            <a:r>
              <a:rPr lang="en" altLang="ja-JP" sz="1800" b="0" i="0" dirty="0">
                <a:solidFill>
                  <a:srgbClr val="212529"/>
                </a:solidFill>
                <a:effectLst/>
                <a:latin typeface="-apple-system"/>
              </a:rPr>
              <a:t>;</a:t>
            </a:r>
            <a:br>
              <a:rPr lang="en" altLang="ja-JP" sz="1800" b="0" i="0" dirty="0">
                <a:solidFill>
                  <a:srgbClr val="212529"/>
                </a:solidFill>
                <a:effectLst/>
                <a:latin typeface="-apple-system"/>
              </a:rPr>
            </a:br>
            <a:r>
              <a:rPr lang="en" altLang="ja-JP" sz="1800" b="0" i="0" u="none" strike="noStrike" dirty="0">
                <a:solidFill>
                  <a:srgbClr val="678C00"/>
                </a:solidFill>
                <a:effectLst/>
                <a:latin typeface="-apple-system"/>
                <a:hlinkClick r:id="rId7" tooltip="G5"/>
              </a:rPr>
              <a:t>G5</a:t>
            </a:r>
            <a:r>
              <a:rPr lang="en" altLang="ja-JP" sz="1800" b="0" i="0" dirty="0">
                <a:solidFill>
                  <a:srgbClr val="212529"/>
                </a:solidFill>
                <a:effectLst/>
                <a:latin typeface="-apple-system"/>
              </a:rPr>
              <a:t>-&gt;</a:t>
            </a:r>
            <a:r>
              <a:rPr lang="en" altLang="ja-JP" sz="1800" b="0" i="0" u="none" strike="noStrike" dirty="0">
                <a:solidFill>
                  <a:srgbClr val="678C00"/>
                </a:solidFill>
                <a:effectLst/>
                <a:latin typeface="-apple-system"/>
                <a:hlinkClick r:id="rId6" tooltip="G4"/>
              </a:rPr>
              <a:t>G4</a:t>
            </a:r>
            <a:r>
              <a:rPr lang="en" altLang="ja-JP" sz="1800" b="0" i="0" dirty="0">
                <a:solidFill>
                  <a:srgbClr val="212529"/>
                </a:solidFill>
                <a:effectLst/>
                <a:latin typeface="-apple-system"/>
              </a:rPr>
              <a:t>;</a:t>
            </a:r>
            <a:br>
              <a:rPr lang="en" altLang="ja-JP" sz="1800" b="0" i="0" dirty="0">
                <a:solidFill>
                  <a:srgbClr val="212529"/>
                </a:solidFill>
                <a:effectLst/>
                <a:latin typeface="-apple-system"/>
              </a:rPr>
            </a:br>
            <a:endParaRPr lang="en" altLang="ja-JP" sz="1800" b="0" i="0" dirty="0">
              <a:solidFill>
                <a:srgbClr val="212529"/>
              </a:solidFill>
              <a:effectLst/>
              <a:latin typeface="-apple-system"/>
            </a:endParaRPr>
          </a:p>
        </p:txBody>
      </p:sp>
      <p:sp>
        <p:nvSpPr>
          <p:cNvPr id="9" name="テキスト ボックス 8">
            <a:extLst>
              <a:ext uri="{FF2B5EF4-FFF2-40B4-BE49-F238E27FC236}">
                <a16:creationId xmlns:a16="http://schemas.microsoft.com/office/drawing/2014/main" id="{5EFA7D76-1AC0-3A02-DC9E-C43CD275DAC9}"/>
              </a:ext>
            </a:extLst>
          </p:cNvPr>
          <p:cNvSpPr txBox="1"/>
          <p:nvPr/>
        </p:nvSpPr>
        <p:spPr>
          <a:xfrm>
            <a:off x="2758440" y="3916943"/>
            <a:ext cx="4602480" cy="954107"/>
          </a:xfrm>
          <a:prstGeom prst="rect">
            <a:avLst/>
          </a:prstGeom>
          <a:noFill/>
        </p:spPr>
        <p:txBody>
          <a:bodyPr wrap="square">
            <a:spAutoFit/>
          </a:bodyPr>
          <a:lstStyle/>
          <a:p>
            <a:r>
              <a:rPr lang="en" altLang="ja-JP" sz="1400" b="0" i="0" u="none" strike="noStrike" dirty="0">
                <a:solidFill>
                  <a:srgbClr val="678C00"/>
                </a:solidFill>
                <a:effectLst/>
                <a:latin typeface="-apple-system"/>
                <a:hlinkClick r:id="rId8" tooltip="G6"/>
              </a:rPr>
              <a:t>G6</a:t>
            </a:r>
            <a:r>
              <a:rPr lang="en" altLang="ja-JP" sz="1400" b="0" i="0" dirty="0">
                <a:solidFill>
                  <a:srgbClr val="212529"/>
                </a:solidFill>
                <a:effectLst/>
                <a:latin typeface="-apple-system"/>
              </a:rPr>
              <a:t>-&gt;</a:t>
            </a:r>
            <a:r>
              <a:rPr lang="en" altLang="ja-JP" sz="1400" b="0" i="0" u="none" strike="noStrike" dirty="0">
                <a:solidFill>
                  <a:srgbClr val="678C00"/>
                </a:solidFill>
                <a:effectLst/>
                <a:latin typeface="-apple-system"/>
                <a:hlinkClick r:id="rId7" tooltip="G5"/>
              </a:rPr>
              <a:t>G5</a:t>
            </a:r>
            <a:r>
              <a:rPr lang="en" altLang="ja-JP" sz="1400" b="0" i="0" dirty="0">
                <a:solidFill>
                  <a:srgbClr val="212529"/>
                </a:solidFill>
                <a:effectLst/>
                <a:latin typeface="-apple-system"/>
              </a:rPr>
              <a:t>; </a:t>
            </a:r>
            <a:br>
              <a:rPr lang="en" altLang="ja-JP" sz="1400" b="0" i="0" dirty="0">
                <a:solidFill>
                  <a:srgbClr val="212529"/>
                </a:solidFill>
                <a:effectLst/>
                <a:latin typeface="-apple-system"/>
              </a:rPr>
            </a:br>
            <a:r>
              <a:rPr lang="en" altLang="ja-JP" sz="1400" b="0" i="0" u="none" strike="noStrike" dirty="0">
                <a:solidFill>
                  <a:srgbClr val="678C00"/>
                </a:solidFill>
                <a:effectLst/>
                <a:latin typeface="-apple-system"/>
                <a:hlinkClick r:id="rId9" tooltip="G7"/>
              </a:rPr>
              <a:t>G7</a:t>
            </a:r>
            <a:r>
              <a:rPr lang="en" altLang="ja-JP" sz="1400" b="0" i="0" dirty="0">
                <a:solidFill>
                  <a:srgbClr val="212529"/>
                </a:solidFill>
                <a:effectLst/>
                <a:latin typeface="-apple-system"/>
              </a:rPr>
              <a:t>-&gt;</a:t>
            </a:r>
            <a:r>
              <a:rPr lang="en" altLang="ja-JP" sz="1400" b="0" i="0" u="none" strike="noStrike" dirty="0">
                <a:solidFill>
                  <a:srgbClr val="678C00"/>
                </a:solidFill>
                <a:effectLst/>
                <a:latin typeface="-apple-system"/>
                <a:hlinkClick r:id="rId8" tooltip="G6"/>
              </a:rPr>
              <a:t>G6</a:t>
            </a:r>
            <a:r>
              <a:rPr lang="en" altLang="ja-JP" sz="1400" b="0" i="0" dirty="0">
                <a:solidFill>
                  <a:srgbClr val="212529"/>
                </a:solidFill>
                <a:effectLst/>
                <a:latin typeface="-apple-system"/>
              </a:rPr>
              <a:t>;</a:t>
            </a:r>
            <a:br>
              <a:rPr lang="en" altLang="ja-JP" sz="1400" b="0" i="0" dirty="0">
                <a:solidFill>
                  <a:srgbClr val="212529"/>
                </a:solidFill>
                <a:effectLst/>
                <a:latin typeface="-apple-system"/>
              </a:rPr>
            </a:br>
            <a:r>
              <a:rPr lang="en" altLang="ja-JP" sz="1400" b="0" i="0" u="none" strike="noStrike" dirty="0">
                <a:solidFill>
                  <a:srgbClr val="678C00"/>
                </a:solidFill>
                <a:effectLst/>
                <a:latin typeface="-apple-system"/>
                <a:hlinkClick r:id="rId10" tooltip="G8"/>
              </a:rPr>
              <a:t>G8</a:t>
            </a:r>
            <a:r>
              <a:rPr lang="en" altLang="ja-JP" sz="1400" b="0" i="0" dirty="0">
                <a:solidFill>
                  <a:srgbClr val="212529"/>
                </a:solidFill>
                <a:effectLst/>
                <a:latin typeface="-apple-system"/>
              </a:rPr>
              <a:t>-&gt;</a:t>
            </a:r>
            <a:r>
              <a:rPr lang="en" altLang="ja-JP" sz="1400" b="0" i="0" u="none" strike="noStrike" dirty="0">
                <a:solidFill>
                  <a:srgbClr val="678C00"/>
                </a:solidFill>
                <a:effectLst/>
                <a:latin typeface="-apple-system"/>
                <a:hlinkClick r:id="rId9" tooltip="G7"/>
              </a:rPr>
              <a:t>G7</a:t>
            </a:r>
            <a:r>
              <a:rPr lang="en" altLang="ja-JP" sz="1400" b="0" i="0" dirty="0">
                <a:solidFill>
                  <a:srgbClr val="212529"/>
                </a:solidFill>
                <a:effectLst/>
                <a:latin typeface="-apple-system"/>
              </a:rPr>
              <a:t>; </a:t>
            </a:r>
            <a:br>
              <a:rPr lang="en" altLang="ja-JP" sz="1400" b="0" i="0" dirty="0">
                <a:solidFill>
                  <a:srgbClr val="212529"/>
                </a:solidFill>
                <a:effectLst/>
                <a:latin typeface="-apple-system"/>
              </a:rPr>
            </a:br>
            <a:r>
              <a:rPr lang="en" altLang="ja-JP" sz="1400" b="0" i="0" u="none" strike="noStrike" dirty="0">
                <a:solidFill>
                  <a:srgbClr val="678C00"/>
                </a:solidFill>
                <a:effectLst/>
                <a:latin typeface="-apple-system"/>
                <a:hlinkClick r:id="rId4" tooltip="G1"/>
              </a:rPr>
              <a:t>G1</a:t>
            </a:r>
            <a:r>
              <a:rPr lang="en" altLang="ja-JP" sz="1400" b="0" i="0" dirty="0">
                <a:solidFill>
                  <a:srgbClr val="212529"/>
                </a:solidFill>
                <a:effectLst/>
                <a:latin typeface="-apple-system"/>
              </a:rPr>
              <a:t>-&gt;</a:t>
            </a:r>
            <a:r>
              <a:rPr lang="en" altLang="ja-JP" sz="1400" b="0" i="0" u="none" strike="noStrike" dirty="0">
                <a:solidFill>
                  <a:srgbClr val="678C00"/>
                </a:solidFill>
                <a:effectLst/>
                <a:latin typeface="-apple-system"/>
                <a:hlinkClick r:id="rId10" tooltip="G8"/>
              </a:rPr>
              <a:t>G8</a:t>
            </a:r>
            <a:endParaRPr lang="ja-JP" altLang="en-US"/>
          </a:p>
        </p:txBody>
      </p:sp>
    </p:spTree>
    <p:extLst>
      <p:ext uri="{BB962C8B-B14F-4D97-AF65-F5344CB8AC3E}">
        <p14:creationId xmlns:p14="http://schemas.microsoft.com/office/powerpoint/2010/main" val="3778434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556923-0918-4E7E-B097-507E0DF5BA24}"/>
              </a:ext>
            </a:extLst>
          </p:cNvPr>
          <p:cNvSpPr>
            <a:spLocks noGrp="1"/>
          </p:cNvSpPr>
          <p:nvPr>
            <p:ph type="title"/>
          </p:nvPr>
        </p:nvSpPr>
        <p:spPr>
          <a:xfrm>
            <a:off x="457199" y="605600"/>
            <a:ext cx="7341577" cy="634115"/>
          </a:xfrm>
        </p:spPr>
        <p:txBody>
          <a:bodyPr/>
          <a:lstStyle/>
          <a:p>
            <a:r>
              <a:rPr kumimoji="1" lang="en-US" altLang="ja-JP" dirty="0"/>
              <a:t>DX is social revolution</a:t>
            </a:r>
            <a:endParaRPr kumimoji="1" lang="ja-JP" altLang="en-US" dirty="0"/>
          </a:p>
        </p:txBody>
      </p:sp>
      <p:sp>
        <p:nvSpPr>
          <p:cNvPr id="5" name="スライド番号プレースホルダー 4">
            <a:extLst>
              <a:ext uri="{FF2B5EF4-FFF2-40B4-BE49-F238E27FC236}">
                <a16:creationId xmlns:a16="http://schemas.microsoft.com/office/drawing/2014/main" id="{4265599D-D9B8-458D-A4F3-92F355A5F7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7" name="図 6">
            <a:extLst>
              <a:ext uri="{FF2B5EF4-FFF2-40B4-BE49-F238E27FC236}">
                <a16:creationId xmlns:a16="http://schemas.microsoft.com/office/drawing/2014/main" id="{7168D7C3-D2C8-4692-AB3E-722038F46FCA}"/>
              </a:ext>
            </a:extLst>
          </p:cNvPr>
          <p:cNvPicPr>
            <a:picLocks noChangeAspect="1"/>
          </p:cNvPicPr>
          <p:nvPr/>
        </p:nvPicPr>
        <p:blipFill>
          <a:blip r:embed="rId3"/>
          <a:stretch>
            <a:fillRect/>
          </a:stretch>
        </p:blipFill>
        <p:spPr>
          <a:xfrm>
            <a:off x="336363" y="1239715"/>
            <a:ext cx="4596122" cy="1661747"/>
          </a:xfrm>
          <a:prstGeom prst="rect">
            <a:avLst/>
          </a:prstGeom>
        </p:spPr>
      </p:pic>
      <p:sp>
        <p:nvSpPr>
          <p:cNvPr id="8" name="正方形/長方形 7">
            <a:extLst>
              <a:ext uri="{FF2B5EF4-FFF2-40B4-BE49-F238E27FC236}">
                <a16:creationId xmlns:a16="http://schemas.microsoft.com/office/drawing/2014/main" id="{99B7595A-68CD-4CCD-8475-D8929EBFE235}"/>
              </a:ext>
            </a:extLst>
          </p:cNvPr>
          <p:cNvSpPr/>
          <p:nvPr/>
        </p:nvSpPr>
        <p:spPr>
          <a:xfrm>
            <a:off x="723753" y="4276290"/>
            <a:ext cx="6544697" cy="523220"/>
          </a:xfrm>
          <a:prstGeom prst="rect">
            <a:avLst/>
          </a:prstGeom>
        </p:spPr>
        <p:txBody>
          <a:bodyPr wrap="square">
            <a:spAutoFit/>
          </a:bodyPr>
          <a:lstStyle/>
          <a:p>
            <a:r>
              <a:rPr kumimoji="1" lang="en-US" altLang="ja-JP" sz="2800" dirty="0"/>
              <a:t>Human experience to digital process</a:t>
            </a:r>
            <a:endParaRPr kumimoji="1" lang="ja-JP" altLang="en-US" sz="2800" dirty="0"/>
          </a:p>
        </p:txBody>
      </p:sp>
      <p:pic>
        <p:nvPicPr>
          <p:cNvPr id="10" name="図 9">
            <a:extLst>
              <a:ext uri="{FF2B5EF4-FFF2-40B4-BE49-F238E27FC236}">
                <a16:creationId xmlns:a16="http://schemas.microsoft.com/office/drawing/2014/main" id="{F2F90448-8858-41B6-AD79-F4112C61DCEC}"/>
              </a:ext>
            </a:extLst>
          </p:cNvPr>
          <p:cNvPicPr>
            <a:picLocks noChangeAspect="1"/>
          </p:cNvPicPr>
          <p:nvPr/>
        </p:nvPicPr>
        <p:blipFill>
          <a:blip r:embed="rId4"/>
          <a:stretch>
            <a:fillRect/>
          </a:stretch>
        </p:blipFill>
        <p:spPr>
          <a:xfrm>
            <a:off x="3348392" y="3005895"/>
            <a:ext cx="5212532" cy="1165961"/>
          </a:xfrm>
          <a:prstGeom prst="rect">
            <a:avLst/>
          </a:prstGeom>
        </p:spPr>
      </p:pic>
    </p:spTree>
    <p:extLst>
      <p:ext uri="{BB962C8B-B14F-4D97-AF65-F5344CB8AC3E}">
        <p14:creationId xmlns:p14="http://schemas.microsoft.com/office/powerpoint/2010/main" val="225101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576469" y="635003"/>
            <a:ext cx="7921488" cy="35371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800" dirty="0"/>
              <a:t>DX is the industrial revolution and its inevitable</a:t>
            </a:r>
            <a:endParaRPr sz="2800" dirty="0"/>
          </a:p>
        </p:txBody>
      </p:sp>
      <p:sp>
        <p:nvSpPr>
          <p:cNvPr id="345" name="Google Shape;345;p13"/>
          <p:cNvSpPr txBox="1">
            <a:spLocks noGrp="1"/>
          </p:cNvSpPr>
          <p:nvPr>
            <p:ph type="body" idx="1"/>
          </p:nvPr>
        </p:nvSpPr>
        <p:spPr>
          <a:xfrm>
            <a:off x="380998" y="1139973"/>
            <a:ext cx="8606248" cy="3965377"/>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 sz="2000" b="1" dirty="0">
                <a:latin typeface="Times" pitchFamily="2" charset="0"/>
              </a:rPr>
              <a:t>Digital Transformation (DX) is social revolution, which shift </a:t>
            </a:r>
          </a:p>
          <a:p>
            <a:pPr marL="0" lvl="0" indent="0" algn="l" rtl="0">
              <a:spcBef>
                <a:spcPts val="600"/>
              </a:spcBef>
              <a:spcAft>
                <a:spcPts val="0"/>
              </a:spcAft>
              <a:buClr>
                <a:schemeClr val="dk1"/>
              </a:buClr>
              <a:buSzPts val="1100"/>
              <a:buFont typeface="Arial"/>
              <a:buNone/>
            </a:pPr>
            <a:r>
              <a:rPr lang="en" sz="2000" b="1" dirty="0">
                <a:latin typeface="Times" pitchFamily="2" charset="0"/>
              </a:rPr>
              <a:t>“</a:t>
            </a:r>
            <a:r>
              <a:rPr lang="en" sz="2000" b="1" dirty="0">
                <a:solidFill>
                  <a:srgbClr val="FF0000"/>
                </a:solidFill>
                <a:latin typeface="Times" pitchFamily="2" charset="0"/>
              </a:rPr>
              <a:t>human experience</a:t>
            </a:r>
            <a:r>
              <a:rPr lang="en" sz="2000" b="1" dirty="0">
                <a:latin typeface="Times" pitchFamily="2" charset="0"/>
              </a:rPr>
              <a:t>” into “</a:t>
            </a:r>
            <a:r>
              <a:rPr lang="en" sz="2000" b="1" dirty="0">
                <a:solidFill>
                  <a:srgbClr val="FF0000"/>
                </a:solidFill>
                <a:latin typeface="Times" pitchFamily="2" charset="0"/>
              </a:rPr>
              <a:t>digital process</a:t>
            </a:r>
            <a:r>
              <a:rPr lang="en" sz="2000" b="1" dirty="0">
                <a:latin typeface="Times" pitchFamily="2" charset="0"/>
              </a:rPr>
              <a:t>” . </a:t>
            </a:r>
          </a:p>
          <a:p>
            <a:pPr marL="0" lvl="0" indent="0" algn="l" rtl="0">
              <a:spcBef>
                <a:spcPts val="600"/>
              </a:spcBef>
              <a:spcAft>
                <a:spcPts val="0"/>
              </a:spcAft>
              <a:buClr>
                <a:schemeClr val="dk1"/>
              </a:buClr>
              <a:buSzPts val="1100"/>
              <a:buFont typeface="Arial"/>
              <a:buNone/>
            </a:pPr>
            <a:r>
              <a:rPr lang="en" sz="2000" b="1" dirty="0">
                <a:latin typeface="Times" pitchFamily="2" charset="0"/>
              </a:rPr>
              <a:t>All these process will be realized by “</a:t>
            </a:r>
            <a:r>
              <a:rPr lang="en" sz="2000" b="1" dirty="0">
                <a:solidFill>
                  <a:srgbClr val="FF0000"/>
                </a:solidFill>
                <a:latin typeface="Times" pitchFamily="2" charset="0"/>
              </a:rPr>
              <a:t>Data</a:t>
            </a:r>
            <a:r>
              <a:rPr lang="en" sz="2000" b="1" dirty="0">
                <a:latin typeface="Times" pitchFamily="2" charset="0"/>
              </a:rPr>
              <a:t>”.</a:t>
            </a:r>
            <a:endParaRPr sz="1400" dirty="0">
              <a:latin typeface="+mn-lt"/>
            </a:endParaRPr>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5" name="テキスト ボックス 4">
            <a:extLst>
              <a:ext uri="{FF2B5EF4-FFF2-40B4-BE49-F238E27FC236}">
                <a16:creationId xmlns:a16="http://schemas.microsoft.com/office/drawing/2014/main" id="{5D567BEB-E6FD-0C23-95B9-7BB4985DBEEF}"/>
              </a:ext>
            </a:extLst>
          </p:cNvPr>
          <p:cNvSpPr txBox="1"/>
          <p:nvPr/>
        </p:nvSpPr>
        <p:spPr>
          <a:xfrm>
            <a:off x="380998" y="2571750"/>
            <a:ext cx="8386706" cy="1785104"/>
          </a:xfrm>
          <a:prstGeom prst="rect">
            <a:avLst/>
          </a:prstGeom>
          <a:noFill/>
        </p:spPr>
        <p:txBody>
          <a:bodyPr wrap="square">
            <a:spAutoFit/>
          </a:bodyPr>
          <a:lstStyle/>
          <a:p>
            <a:pPr marL="0" lvl="0" indent="0" algn="l" rtl="0">
              <a:spcBef>
                <a:spcPts val="600"/>
              </a:spcBef>
              <a:spcAft>
                <a:spcPts val="0"/>
              </a:spcAft>
              <a:buClr>
                <a:schemeClr val="dk1"/>
              </a:buClr>
              <a:buSzPts val="1100"/>
              <a:buFont typeface="Arial"/>
              <a:buNone/>
            </a:pPr>
            <a:r>
              <a:rPr lang="en" altLang="ja-JP" sz="1800" b="1" dirty="0">
                <a:latin typeface="Times" pitchFamily="2" charset="0"/>
              </a:rPr>
              <a:t>We are heading for important change, it is Digital Transformation (DX).</a:t>
            </a:r>
          </a:p>
          <a:p>
            <a:pPr marL="0" lvl="0" indent="0" algn="l" rtl="0">
              <a:spcBef>
                <a:spcPts val="600"/>
              </a:spcBef>
              <a:spcAft>
                <a:spcPts val="0"/>
              </a:spcAft>
              <a:buClr>
                <a:schemeClr val="dk1"/>
              </a:buClr>
              <a:buSzPts val="1100"/>
              <a:buFont typeface="Arial"/>
              <a:buNone/>
            </a:pPr>
            <a:r>
              <a:rPr lang="en" altLang="ja-JP" sz="1800" b="1" dirty="0">
                <a:latin typeface="Times" pitchFamily="2" charset="0"/>
              </a:rPr>
              <a:t>DX is multifaceted change, it can be defined from many different aspects.</a:t>
            </a:r>
          </a:p>
          <a:p>
            <a:pPr lvl="0" indent="-457200" algn="l" rtl="0">
              <a:spcBef>
                <a:spcPts val="600"/>
              </a:spcBef>
              <a:spcAft>
                <a:spcPts val="0"/>
              </a:spcAft>
              <a:buClr>
                <a:schemeClr val="dk1"/>
              </a:buClr>
              <a:buSzPts val="1100"/>
              <a:buFont typeface="Arial"/>
              <a:buAutoNum type="arabicParenR"/>
            </a:pPr>
            <a:r>
              <a:rPr lang="en-US" altLang="ja-JP" sz="1800" b="1" dirty="0">
                <a:latin typeface="Times" pitchFamily="2" charset="0"/>
              </a:rPr>
              <a:t>D</a:t>
            </a:r>
            <a:r>
              <a:rPr lang="en" altLang="ja-JP" sz="1800" b="1" dirty="0">
                <a:latin typeface="Times" pitchFamily="2" charset="0"/>
              </a:rPr>
              <a:t>ata science</a:t>
            </a:r>
          </a:p>
          <a:p>
            <a:pPr lvl="0" indent="-457200" algn="l" rtl="0">
              <a:spcBef>
                <a:spcPts val="600"/>
              </a:spcBef>
              <a:spcAft>
                <a:spcPts val="0"/>
              </a:spcAft>
              <a:buClr>
                <a:schemeClr val="dk1"/>
              </a:buClr>
              <a:buSzPts val="1100"/>
              <a:buFont typeface="Arial"/>
              <a:buAutoNum type="arabicParenR"/>
            </a:pPr>
            <a:r>
              <a:rPr lang="en-US" altLang="ja-JP" sz="1800" b="1" dirty="0">
                <a:latin typeface="Times" pitchFamily="2" charset="0"/>
              </a:rPr>
              <a:t>B</a:t>
            </a:r>
            <a:r>
              <a:rPr lang="en" altLang="ja-JP" sz="1800" b="1" dirty="0">
                <a:latin typeface="Times" pitchFamily="2" charset="0"/>
              </a:rPr>
              <a:t>usiness consulting</a:t>
            </a:r>
          </a:p>
          <a:p>
            <a:pPr lvl="0" indent="-457200" algn="l" rtl="0">
              <a:spcBef>
                <a:spcPts val="600"/>
              </a:spcBef>
              <a:spcAft>
                <a:spcPts val="0"/>
              </a:spcAft>
              <a:buClr>
                <a:schemeClr val="dk1"/>
              </a:buClr>
              <a:buSzPts val="1100"/>
              <a:buFont typeface="Arial"/>
              <a:buAutoNum type="arabicParenR"/>
            </a:pPr>
            <a:r>
              <a:rPr lang="en-US" altLang="ja-JP" sz="1800" b="1" dirty="0">
                <a:latin typeface="Times" pitchFamily="2" charset="0"/>
              </a:rPr>
              <a:t>B</a:t>
            </a:r>
            <a:r>
              <a:rPr lang="en" altLang="ja-JP" sz="1800" b="1" dirty="0">
                <a:latin typeface="Times" pitchFamily="2" charset="0"/>
              </a:rPr>
              <a:t>usiness people</a:t>
            </a:r>
          </a:p>
        </p:txBody>
      </p:sp>
    </p:spTree>
    <p:extLst>
      <p:ext uri="{BB962C8B-B14F-4D97-AF65-F5344CB8AC3E}">
        <p14:creationId xmlns:p14="http://schemas.microsoft.com/office/powerpoint/2010/main" val="106956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E6890A-7F1A-86EE-4EB6-44AA5F40234F}"/>
              </a:ext>
            </a:extLst>
          </p:cNvPr>
          <p:cNvSpPr>
            <a:spLocks noGrp="1"/>
          </p:cNvSpPr>
          <p:nvPr>
            <p:ph type="title"/>
          </p:nvPr>
        </p:nvSpPr>
        <p:spPr>
          <a:xfrm>
            <a:off x="457200" y="605600"/>
            <a:ext cx="5640900" cy="410400"/>
          </a:xfrm>
        </p:spPr>
        <p:txBody>
          <a:bodyPr/>
          <a:lstStyle/>
          <a:p>
            <a:r>
              <a:rPr kumimoji="1" lang="en-US" altLang="ja-JP" sz="2800" dirty="0"/>
              <a:t>2.1What is DX ( From Business)</a:t>
            </a:r>
            <a:endParaRPr kumimoji="1" lang="ja-JP" altLang="en-US" sz="2800" dirty="0"/>
          </a:p>
        </p:txBody>
      </p:sp>
      <p:sp>
        <p:nvSpPr>
          <p:cNvPr id="5" name="スライド番号プレースホルダー 4">
            <a:extLst>
              <a:ext uri="{FF2B5EF4-FFF2-40B4-BE49-F238E27FC236}">
                <a16:creationId xmlns:a16="http://schemas.microsoft.com/office/drawing/2014/main" id="{60A8D6DC-70C2-21AF-7B64-307462EE9EC8}"/>
              </a:ext>
            </a:extLst>
          </p:cNvPr>
          <p:cNvSpPr>
            <a:spLocks noGrp="1"/>
          </p:cNvSpPr>
          <p:nvPr>
            <p:ph type="sldNum" idx="12"/>
          </p:nvPr>
        </p:nvSpPr>
        <p:spPr>
          <a:xfrm>
            <a:off x="8649025" y="4636750"/>
            <a:ext cx="456900" cy="468600"/>
          </a:xfrm>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8" name="図 7">
            <a:extLst>
              <a:ext uri="{FF2B5EF4-FFF2-40B4-BE49-F238E27FC236}">
                <a16:creationId xmlns:a16="http://schemas.microsoft.com/office/drawing/2014/main" id="{8EF4E3E3-FBE9-4702-A0DF-88B38E910DD9}"/>
              </a:ext>
            </a:extLst>
          </p:cNvPr>
          <p:cNvPicPr>
            <a:picLocks noChangeAspect="1"/>
          </p:cNvPicPr>
          <p:nvPr/>
        </p:nvPicPr>
        <p:blipFill>
          <a:blip r:embed="rId3"/>
          <a:stretch>
            <a:fillRect/>
          </a:stretch>
        </p:blipFill>
        <p:spPr>
          <a:xfrm>
            <a:off x="1363589" y="1168400"/>
            <a:ext cx="5456311" cy="2001890"/>
          </a:xfrm>
          <a:prstGeom prst="rect">
            <a:avLst/>
          </a:prstGeom>
        </p:spPr>
      </p:pic>
      <p:sp>
        <p:nvSpPr>
          <p:cNvPr id="9" name="正方形/長方形 8">
            <a:extLst>
              <a:ext uri="{FF2B5EF4-FFF2-40B4-BE49-F238E27FC236}">
                <a16:creationId xmlns:a16="http://schemas.microsoft.com/office/drawing/2014/main" id="{46E0E59B-2423-4508-9017-A30509B07616}"/>
              </a:ext>
            </a:extLst>
          </p:cNvPr>
          <p:cNvSpPr/>
          <p:nvPr/>
        </p:nvSpPr>
        <p:spPr>
          <a:xfrm>
            <a:off x="457200" y="3583793"/>
            <a:ext cx="8191825" cy="954107"/>
          </a:xfrm>
          <a:prstGeom prst="rect">
            <a:avLst/>
          </a:prstGeom>
        </p:spPr>
        <p:txBody>
          <a:bodyPr wrap="square">
            <a:spAutoFit/>
          </a:bodyPr>
          <a:lstStyle/>
          <a:p>
            <a:r>
              <a:rPr lang="en-US" altLang="ja-JP" dirty="0">
                <a:latin typeface="+mn-ea"/>
                <a:ea typeface="+mn-ea"/>
              </a:rPr>
              <a:t>DX</a:t>
            </a:r>
            <a:r>
              <a:rPr lang="ja-JP" altLang="en-US" dirty="0">
                <a:latin typeface="+mn-ea"/>
                <a:ea typeface="+mn-ea"/>
              </a:rPr>
              <a:t>は</a:t>
            </a:r>
            <a:r>
              <a:rPr kumimoji="1" lang="ja-JP" altLang="en-US" dirty="0"/>
              <a:t>レガシー</a:t>
            </a:r>
            <a:r>
              <a:rPr lang="ja-JP" altLang="en-US" dirty="0">
                <a:latin typeface="+mn-ea"/>
                <a:ea typeface="+mn-ea"/>
              </a:rPr>
              <a:t>企業がGAFA時代を</a:t>
            </a:r>
            <a:r>
              <a:rPr lang="ja-JP" altLang="en-US" dirty="0">
                <a:solidFill>
                  <a:srgbClr val="FF0000"/>
                </a:solidFill>
                <a:latin typeface="+mn-ea"/>
                <a:ea typeface="+mn-ea"/>
              </a:rPr>
              <a:t>生き抜く</a:t>
            </a:r>
            <a:r>
              <a:rPr lang="ja-JP" altLang="en-US" dirty="0">
                <a:latin typeface="+mn-ea"/>
                <a:ea typeface="+mn-ea"/>
              </a:rPr>
              <a:t>ための伝統ビジネスモデルからデータモデルへの転換である。</a:t>
            </a:r>
            <a:endParaRPr lang="en-US" altLang="ja-JP" dirty="0">
              <a:latin typeface="+mn-ea"/>
              <a:ea typeface="+mn-ea"/>
            </a:endParaRPr>
          </a:p>
          <a:p>
            <a:endParaRPr lang="en-US" altLang="ja-JP" dirty="0">
              <a:latin typeface="+mn-ea"/>
              <a:ea typeface="+mn-ea"/>
            </a:endParaRPr>
          </a:p>
          <a:p>
            <a:r>
              <a:rPr lang="en-US" altLang="ja-JP" dirty="0">
                <a:latin typeface="+mn-ea"/>
                <a:ea typeface="+mn-ea"/>
              </a:rPr>
              <a:t>DX</a:t>
            </a:r>
            <a:r>
              <a:rPr lang="ja-JP" altLang="en-US" dirty="0">
                <a:latin typeface="+mn-ea"/>
                <a:ea typeface="+mn-ea"/>
              </a:rPr>
              <a:t>はデータ取集、データセットの作成、データプラットフォームの操作である。</a:t>
            </a:r>
            <a:endParaRPr lang="en-US" altLang="ja-JP" dirty="0">
              <a:latin typeface="+mn-ea"/>
              <a:ea typeface="+mn-ea"/>
            </a:endParaRPr>
          </a:p>
          <a:p>
            <a:endParaRPr lang="en-US" altLang="ja-JP" dirty="0"/>
          </a:p>
        </p:txBody>
      </p:sp>
    </p:spTree>
    <p:extLst>
      <p:ext uri="{BB962C8B-B14F-4D97-AF65-F5344CB8AC3E}">
        <p14:creationId xmlns:p14="http://schemas.microsoft.com/office/powerpoint/2010/main" val="196196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7A9F21-0A6D-D6EE-DADF-3A46FC96798B}"/>
              </a:ext>
            </a:extLst>
          </p:cNvPr>
          <p:cNvSpPr>
            <a:spLocks noGrp="1"/>
          </p:cNvSpPr>
          <p:nvPr>
            <p:ph type="title"/>
          </p:nvPr>
        </p:nvSpPr>
        <p:spPr>
          <a:xfrm>
            <a:off x="457200" y="605600"/>
            <a:ext cx="5640900" cy="499300"/>
          </a:xfrm>
        </p:spPr>
        <p:txBody>
          <a:bodyPr/>
          <a:lstStyle/>
          <a:p>
            <a:r>
              <a:rPr kumimoji="1" lang="en-US" altLang="ja-JP" sz="2800" dirty="0"/>
              <a:t>Data platform</a:t>
            </a:r>
            <a:endParaRPr kumimoji="1" lang="ja-JP" altLang="en-US" sz="2800"/>
          </a:p>
        </p:txBody>
      </p:sp>
      <p:sp>
        <p:nvSpPr>
          <p:cNvPr id="3" name="テキスト プレースホルダー 2">
            <a:extLst>
              <a:ext uri="{FF2B5EF4-FFF2-40B4-BE49-F238E27FC236}">
                <a16:creationId xmlns:a16="http://schemas.microsoft.com/office/drawing/2014/main" id="{A1CA1541-FDB7-2D1C-61A4-C9FB514B480A}"/>
              </a:ext>
            </a:extLst>
          </p:cNvPr>
          <p:cNvSpPr>
            <a:spLocks noGrp="1"/>
          </p:cNvSpPr>
          <p:nvPr>
            <p:ph type="body" idx="1"/>
          </p:nvPr>
        </p:nvSpPr>
        <p:spPr>
          <a:xfrm>
            <a:off x="90894" y="2449838"/>
            <a:ext cx="2655903" cy="1035681"/>
          </a:xfrm>
        </p:spPr>
        <p:txBody>
          <a:bodyPr/>
          <a:lstStyle/>
          <a:p>
            <a:r>
              <a:rPr kumimoji="1" lang="en" altLang="ja-JP" dirty="0"/>
              <a:t>Data platforms needs fast and scalable </a:t>
            </a:r>
            <a:endParaRPr kumimoji="1" lang="ja-JP" altLang="en-US"/>
          </a:p>
        </p:txBody>
      </p:sp>
      <p:sp>
        <p:nvSpPr>
          <p:cNvPr id="4" name="テキスト プレースホルダー 3">
            <a:extLst>
              <a:ext uri="{FF2B5EF4-FFF2-40B4-BE49-F238E27FC236}">
                <a16:creationId xmlns:a16="http://schemas.microsoft.com/office/drawing/2014/main" id="{57FE8908-B73B-0DBD-A131-FA32F902CB32}"/>
              </a:ext>
            </a:extLst>
          </p:cNvPr>
          <p:cNvSpPr>
            <a:spLocks noGrp="1"/>
          </p:cNvSpPr>
          <p:nvPr>
            <p:ph type="body" idx="2"/>
          </p:nvPr>
        </p:nvSpPr>
        <p:spPr>
          <a:xfrm>
            <a:off x="79772" y="3441650"/>
            <a:ext cx="3836122" cy="1663700"/>
          </a:xfrm>
        </p:spPr>
        <p:txBody>
          <a:bodyPr/>
          <a:lstStyle/>
          <a:p>
            <a:r>
              <a:rPr kumimoji="1" lang="en" altLang="ja-JP" dirty="0"/>
              <a:t>While data platforms seek to dominate business domain, each company has its own corporate philosophy, governance methods and product and service lineup.</a:t>
            </a:r>
          </a:p>
          <a:p>
            <a:endParaRPr kumimoji="1" lang="ja-JP" altLang="en-US"/>
          </a:p>
        </p:txBody>
      </p:sp>
      <p:sp>
        <p:nvSpPr>
          <p:cNvPr id="5" name="スライド番号プレースホルダー 4">
            <a:extLst>
              <a:ext uri="{FF2B5EF4-FFF2-40B4-BE49-F238E27FC236}">
                <a16:creationId xmlns:a16="http://schemas.microsoft.com/office/drawing/2014/main" id="{2D431626-BB5F-110B-2F8B-AB6B389A09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7" name="図 6">
            <a:extLst>
              <a:ext uri="{FF2B5EF4-FFF2-40B4-BE49-F238E27FC236}">
                <a16:creationId xmlns:a16="http://schemas.microsoft.com/office/drawing/2014/main" id="{DBA0F1EA-446D-46DD-F7A8-CE4DBCF4C9FA}"/>
              </a:ext>
            </a:extLst>
          </p:cNvPr>
          <p:cNvPicPr>
            <a:picLocks noChangeAspect="1"/>
          </p:cNvPicPr>
          <p:nvPr/>
        </p:nvPicPr>
        <p:blipFill>
          <a:blip r:embed="rId3"/>
          <a:stretch>
            <a:fillRect/>
          </a:stretch>
        </p:blipFill>
        <p:spPr>
          <a:xfrm>
            <a:off x="2653939" y="1104900"/>
            <a:ext cx="3836122" cy="1454782"/>
          </a:xfrm>
          <a:prstGeom prst="rect">
            <a:avLst/>
          </a:prstGeom>
        </p:spPr>
      </p:pic>
      <p:sp>
        <p:nvSpPr>
          <p:cNvPr id="8" name="テキスト ボックス 7">
            <a:extLst>
              <a:ext uri="{FF2B5EF4-FFF2-40B4-BE49-F238E27FC236}">
                <a16:creationId xmlns:a16="http://schemas.microsoft.com/office/drawing/2014/main" id="{DE8EC639-C931-4D25-11FE-629922A4794D}"/>
              </a:ext>
            </a:extLst>
          </p:cNvPr>
          <p:cNvSpPr txBox="1"/>
          <p:nvPr/>
        </p:nvSpPr>
        <p:spPr>
          <a:xfrm>
            <a:off x="4572000" y="2880836"/>
            <a:ext cx="3836122" cy="1631216"/>
          </a:xfrm>
          <a:prstGeom prst="rect">
            <a:avLst/>
          </a:prstGeom>
          <a:noFill/>
        </p:spPr>
        <p:txBody>
          <a:bodyPr wrap="square">
            <a:spAutoFit/>
          </a:bodyPr>
          <a:lstStyle/>
          <a:p>
            <a:r>
              <a:rPr kumimoji="1" lang="en" altLang="ja-JP" sz="2000" dirty="0"/>
              <a:t>If you want to dominate your business domain with more powerful platform, you may want to work with a part of GAFA companies, including Microsoft.</a:t>
            </a:r>
          </a:p>
        </p:txBody>
      </p:sp>
    </p:spTree>
    <p:extLst>
      <p:ext uri="{BB962C8B-B14F-4D97-AF65-F5344CB8AC3E}">
        <p14:creationId xmlns:p14="http://schemas.microsoft.com/office/powerpoint/2010/main" val="2363063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0554AC54-7034-4B94-8550-8E6A716BA5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8" name="タイトル 1">
            <a:extLst>
              <a:ext uri="{FF2B5EF4-FFF2-40B4-BE49-F238E27FC236}">
                <a16:creationId xmlns:a16="http://schemas.microsoft.com/office/drawing/2014/main" id="{DFCFBE2B-C089-46AF-9DAF-0C3A7DB3A726}"/>
              </a:ext>
            </a:extLst>
          </p:cNvPr>
          <p:cNvSpPr txBox="1">
            <a:spLocks/>
          </p:cNvSpPr>
          <p:nvPr/>
        </p:nvSpPr>
        <p:spPr>
          <a:xfrm>
            <a:off x="457200" y="605600"/>
            <a:ext cx="3779140" cy="410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kumimoji="1" lang="en-US" altLang="ja-JP" sz="2800" dirty="0"/>
              <a:t>3.What is DX(</a:t>
            </a:r>
            <a:r>
              <a:rPr kumimoji="1" lang="ja-JP" altLang="en-US" sz="2800" dirty="0"/>
              <a:t>他の定義</a:t>
            </a:r>
            <a:r>
              <a:rPr kumimoji="1" lang="en-US" altLang="ja-JP" sz="2800" dirty="0"/>
              <a:t>)</a:t>
            </a:r>
            <a:endParaRPr kumimoji="1" lang="ja-JP" altLang="en-US" sz="2800" dirty="0"/>
          </a:p>
        </p:txBody>
      </p:sp>
      <p:sp>
        <p:nvSpPr>
          <p:cNvPr id="9" name="正方形/長方形 8">
            <a:extLst>
              <a:ext uri="{FF2B5EF4-FFF2-40B4-BE49-F238E27FC236}">
                <a16:creationId xmlns:a16="http://schemas.microsoft.com/office/drawing/2014/main" id="{1E79EC6D-B364-4E83-80C4-C7F812ADED7D}"/>
              </a:ext>
            </a:extLst>
          </p:cNvPr>
          <p:cNvSpPr/>
          <p:nvPr/>
        </p:nvSpPr>
        <p:spPr>
          <a:xfrm>
            <a:off x="457199" y="929738"/>
            <a:ext cx="2186247" cy="307777"/>
          </a:xfrm>
          <a:prstGeom prst="rect">
            <a:avLst/>
          </a:prstGeom>
        </p:spPr>
        <p:txBody>
          <a:bodyPr wrap="square">
            <a:spAutoFit/>
          </a:bodyPr>
          <a:lstStyle/>
          <a:p>
            <a:endParaRPr lang="ja-JP" altLang="en-US" dirty="0"/>
          </a:p>
        </p:txBody>
      </p:sp>
      <p:graphicFrame>
        <p:nvGraphicFramePr>
          <p:cNvPr id="15" name="表 14">
            <a:extLst>
              <a:ext uri="{FF2B5EF4-FFF2-40B4-BE49-F238E27FC236}">
                <a16:creationId xmlns:a16="http://schemas.microsoft.com/office/drawing/2014/main" id="{AFAD08AE-F1DC-4689-8550-61E0EA69C096}"/>
              </a:ext>
            </a:extLst>
          </p:cNvPr>
          <p:cNvGraphicFramePr>
            <a:graphicFrameLocks noGrp="1"/>
          </p:cNvGraphicFramePr>
          <p:nvPr/>
        </p:nvGraphicFramePr>
        <p:xfrm>
          <a:off x="457199" y="1340138"/>
          <a:ext cx="8104910" cy="3323225"/>
        </p:xfrm>
        <a:graphic>
          <a:graphicData uri="http://schemas.openxmlformats.org/drawingml/2006/table">
            <a:tbl>
              <a:tblPr firstRow="1" bandRow="1">
                <a:tableStyleId>{11E2214B-EEA6-4F0E-851E-DA328E0D34B4}</a:tableStyleId>
              </a:tblPr>
              <a:tblGrid>
                <a:gridCol w="6467232">
                  <a:extLst>
                    <a:ext uri="{9D8B030D-6E8A-4147-A177-3AD203B41FA5}">
                      <a16:colId xmlns:a16="http://schemas.microsoft.com/office/drawing/2014/main" val="2065181192"/>
                    </a:ext>
                  </a:extLst>
                </a:gridCol>
                <a:gridCol w="1637678">
                  <a:extLst>
                    <a:ext uri="{9D8B030D-6E8A-4147-A177-3AD203B41FA5}">
                      <a16:colId xmlns:a16="http://schemas.microsoft.com/office/drawing/2014/main" val="1466527280"/>
                    </a:ext>
                  </a:extLst>
                </a:gridCol>
              </a:tblGrid>
              <a:tr h="305705">
                <a:tc>
                  <a:txBody>
                    <a:bodyPr/>
                    <a:lstStyle/>
                    <a:p>
                      <a:r>
                        <a:rPr kumimoji="1" lang="en-US" altLang="ja-JP" sz="1200" dirty="0"/>
                        <a:t>Definition</a:t>
                      </a:r>
                      <a:endParaRPr kumimoji="1" lang="ja-JP" altLang="en-US" sz="1200" dirty="0"/>
                    </a:p>
                  </a:txBody>
                  <a:tcPr/>
                </a:tc>
                <a:tc>
                  <a:txBody>
                    <a:bodyPr/>
                    <a:lstStyle/>
                    <a:p>
                      <a:r>
                        <a:rPr kumimoji="1" lang="ja-JP" altLang="en-US" sz="1200" dirty="0"/>
                        <a:t>問題</a:t>
                      </a:r>
                    </a:p>
                  </a:txBody>
                  <a:tcPr/>
                </a:tc>
                <a:extLst>
                  <a:ext uri="{0D108BD9-81ED-4DB2-BD59-A6C34878D82A}">
                    <a16:rowId xmlns:a16="http://schemas.microsoft.com/office/drawing/2014/main" val="8201598"/>
                  </a:ext>
                </a:extLst>
              </a:tr>
              <a:tr h="603035">
                <a:tc>
                  <a:txBody>
                    <a:bodyPr/>
                    <a:lstStyle/>
                    <a:p>
                      <a:r>
                        <a:rPr lang="en-US" altLang="ja-JP" sz="1200" dirty="0">
                          <a:latin typeface="Helvetica" panose="020B0604020202020204" pitchFamily="34" charset="0"/>
                        </a:rPr>
                        <a:t>The use of technology to radically improve performance or </a:t>
                      </a:r>
                      <a:r>
                        <a:rPr lang="en-US" altLang="ja-JP" sz="1200" dirty="0">
                          <a:solidFill>
                            <a:srgbClr val="FF0000"/>
                          </a:solidFill>
                          <a:latin typeface="Helvetica" panose="020B0604020202020204" pitchFamily="34" charset="0"/>
                        </a:rPr>
                        <a:t>reach</a:t>
                      </a:r>
                      <a:r>
                        <a:rPr lang="en-US" altLang="ja-JP" sz="1200" dirty="0">
                          <a:latin typeface="Helvetica" panose="020B0604020202020204" pitchFamily="34" charset="0"/>
                        </a:rPr>
                        <a:t> of enterprises.</a:t>
                      </a:r>
                      <a:r>
                        <a:rPr lang="en-US" altLang="ja-JP" sz="1200" dirty="0"/>
                        <a:t> (</a:t>
                      </a:r>
                      <a:r>
                        <a:rPr lang="en-US" altLang="ja-JP" sz="1200" dirty="0" err="1"/>
                        <a:t>Westerman</a:t>
                      </a:r>
                      <a:r>
                        <a:rPr lang="en-US" altLang="ja-JP" sz="1200" dirty="0"/>
                        <a:t> et al.,2014; </a:t>
                      </a:r>
                      <a:r>
                        <a:rPr lang="en-US" altLang="ja-JP" sz="1200" dirty="0" err="1"/>
                        <a:t>Karagiannaki</a:t>
                      </a:r>
                      <a:r>
                        <a:rPr lang="en-US" altLang="ja-JP" sz="1200" dirty="0"/>
                        <a:t> et al., 2017)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dirty="0"/>
                        <a:t>テクノロジーを使用して、企業のパフォーマンスや</a:t>
                      </a:r>
                      <a:r>
                        <a:rPr lang="ja-JP" altLang="en-US" sz="1200" dirty="0">
                          <a:solidFill>
                            <a:srgbClr val="FF0000"/>
                          </a:solidFill>
                        </a:rPr>
                        <a:t>影響範囲</a:t>
                      </a:r>
                      <a:r>
                        <a:rPr lang="ja-JP" altLang="en-US" sz="1200" dirty="0"/>
                        <a:t>を根本的に改善するためのこと。</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dirty="0"/>
                        <a:t>コンセプトとその影響の間の混同</a:t>
                      </a:r>
                    </a:p>
                  </a:txBody>
                  <a:tcPr/>
                </a:tc>
                <a:extLst>
                  <a:ext uri="{0D108BD9-81ED-4DB2-BD59-A6C34878D82A}">
                    <a16:rowId xmlns:a16="http://schemas.microsoft.com/office/drawing/2014/main" val="1572144784"/>
                  </a:ext>
                </a:extLst>
              </a:tr>
              <a:tr h="49838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1200" dirty="0"/>
                        <a:t>The use of new digital technologies (social media, mobile, analytics or embedded devices) to enable major business improvements (such as enhancing customer experience, streamlining operations or creating new business models). (Fitzgerald et al.,2014;Liere-Netheler et al.,2018)</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dirty="0"/>
                        <a:t>新しいデジタル技術 </a:t>
                      </a:r>
                      <a:r>
                        <a:rPr lang="en-US" altLang="ja-JP" sz="1200" dirty="0"/>
                        <a:t>(</a:t>
                      </a:r>
                      <a:r>
                        <a:rPr lang="ja-JP" altLang="en-US" sz="1200" dirty="0"/>
                        <a:t>ソーシャルメディア、モバイル、分析、または組み込みデバイス</a:t>
                      </a:r>
                      <a:r>
                        <a:rPr lang="en-US" altLang="ja-JP" sz="1200" dirty="0"/>
                        <a:t>) </a:t>
                      </a:r>
                      <a:r>
                        <a:rPr lang="ja-JP" altLang="en-US" sz="1200" dirty="0"/>
                        <a:t>を使用して、主要なビジネスを改善する </a:t>
                      </a:r>
                      <a:r>
                        <a:rPr lang="en-US" altLang="ja-JP" sz="1200" dirty="0"/>
                        <a:t>(</a:t>
                      </a:r>
                      <a:r>
                        <a:rPr lang="ja-JP" altLang="en-US" sz="1200" dirty="0"/>
                        <a:t>顧客体験の向上、業務の合理化、または新しいビジネス モデルの作成など</a:t>
                      </a:r>
                      <a:r>
                        <a:rPr lang="en-US" altLang="ja-JP" sz="1200" dirty="0"/>
                        <a:t>)</a:t>
                      </a:r>
                      <a:r>
                        <a:rPr lang="ja-JP" altLang="en-US" sz="1200" dirty="0" err="1"/>
                        <a:t>。</a:t>
                      </a:r>
                      <a:endParaRPr lang="en-US" altLang="ja-JP"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1200" dirty="0"/>
                        <a:t>digital technologies</a:t>
                      </a:r>
                      <a:r>
                        <a:rPr lang="ja-JP" altLang="en-US" sz="1200" dirty="0"/>
                        <a:t>の定義は不明確</a:t>
                      </a:r>
                    </a:p>
                  </a:txBody>
                  <a:tcPr/>
                </a:tc>
                <a:extLst>
                  <a:ext uri="{0D108BD9-81ED-4DB2-BD59-A6C34878D82A}">
                    <a16:rowId xmlns:a16="http://schemas.microsoft.com/office/drawing/2014/main" val="1404165546"/>
                  </a:ext>
                </a:extLst>
              </a:tr>
              <a:tr h="60303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ja-JP" sz="1200" dirty="0"/>
                        <a:t>A process that aims to improve an entity by</a:t>
                      </a:r>
                      <a:r>
                        <a:rPr lang="ja-JP" altLang="en-US" sz="1200" dirty="0"/>
                        <a:t> </a:t>
                      </a:r>
                      <a:r>
                        <a:rPr lang="en-US" altLang="ja-JP" sz="1200" dirty="0"/>
                        <a:t>triggering </a:t>
                      </a:r>
                      <a:r>
                        <a:rPr lang="en-US" altLang="ja-JP" sz="1200" dirty="0">
                          <a:solidFill>
                            <a:srgbClr val="FF0000"/>
                          </a:solidFill>
                        </a:rPr>
                        <a:t>significant changes </a:t>
                      </a:r>
                      <a:r>
                        <a:rPr lang="en-US" altLang="ja-JP" sz="1200" dirty="0"/>
                        <a:t>to its properties through combinations of information, computing, communication, and connectivity technologies(Gregory Vial, 2019).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dirty="0"/>
                        <a:t>ある実体を改善するため、情報、コンピューティング、通信、および接続技術の組み合わせにより、該当実体の属性に重大な変化を引き起こすプロセス。</a:t>
                      </a:r>
                      <a:endParaRPr lang="en-US" altLang="ja-JP"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ja-JP" altLang="en-US" sz="1200" dirty="0"/>
                        <a:t>よい？</a:t>
                      </a:r>
                    </a:p>
                  </a:txBody>
                  <a:tcPr/>
                </a:tc>
                <a:extLst>
                  <a:ext uri="{0D108BD9-81ED-4DB2-BD59-A6C34878D82A}">
                    <a16:rowId xmlns:a16="http://schemas.microsoft.com/office/drawing/2014/main" val="2900063231"/>
                  </a:ext>
                </a:extLst>
              </a:tr>
            </a:tbl>
          </a:graphicData>
        </a:graphic>
      </p:graphicFrame>
    </p:spTree>
    <p:extLst>
      <p:ext uri="{BB962C8B-B14F-4D97-AF65-F5344CB8AC3E}">
        <p14:creationId xmlns:p14="http://schemas.microsoft.com/office/powerpoint/2010/main" val="1361429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6376B-D63F-E963-D02D-9C3DF3D88316}"/>
              </a:ext>
            </a:extLst>
          </p:cNvPr>
          <p:cNvSpPr>
            <a:spLocks noGrp="1"/>
          </p:cNvSpPr>
          <p:nvPr>
            <p:ph type="title"/>
          </p:nvPr>
        </p:nvSpPr>
        <p:spPr>
          <a:xfrm>
            <a:off x="323164" y="211486"/>
            <a:ext cx="5640900" cy="410400"/>
          </a:xfrm>
        </p:spPr>
        <p:txBody>
          <a:bodyPr/>
          <a:lstStyle/>
          <a:p>
            <a:r>
              <a:rPr kumimoji="1" lang="en-US" altLang="ja-JP" sz="2800" dirty="0"/>
              <a:t>3.What is DX</a:t>
            </a:r>
            <a:endParaRPr kumimoji="1" lang="ja-JP" altLang="en-US" sz="2800"/>
          </a:p>
        </p:txBody>
      </p:sp>
      <p:sp>
        <p:nvSpPr>
          <p:cNvPr id="4" name="テキスト プレースホルダー 3">
            <a:extLst>
              <a:ext uri="{FF2B5EF4-FFF2-40B4-BE49-F238E27FC236}">
                <a16:creationId xmlns:a16="http://schemas.microsoft.com/office/drawing/2014/main" id="{D279458D-80E3-8513-89ED-D68AFA1DE27C}"/>
              </a:ext>
            </a:extLst>
          </p:cNvPr>
          <p:cNvSpPr>
            <a:spLocks noGrp="1"/>
          </p:cNvSpPr>
          <p:nvPr>
            <p:ph type="body" idx="2"/>
          </p:nvPr>
        </p:nvSpPr>
        <p:spPr>
          <a:xfrm>
            <a:off x="323164" y="796357"/>
            <a:ext cx="8594587" cy="1014366"/>
          </a:xfrm>
        </p:spPr>
        <p:txBody>
          <a:bodyPr/>
          <a:lstStyle/>
          <a:p>
            <a:r>
              <a:rPr lang="ja-JP" altLang="en" b="0" i="0" dirty="0">
                <a:solidFill>
                  <a:srgbClr val="313131"/>
                </a:solidFill>
                <a:effectLst/>
                <a:latin typeface="+mn-ea"/>
                <a:ea typeface="+mn-ea"/>
              </a:rPr>
              <a:t>「</a:t>
            </a:r>
            <a:r>
              <a:rPr lang="en" altLang="ja-JP" b="0" i="0" dirty="0">
                <a:solidFill>
                  <a:srgbClr val="313131"/>
                </a:solidFill>
                <a:effectLst/>
                <a:latin typeface="+mn-ea"/>
                <a:ea typeface="+mn-ea"/>
              </a:rPr>
              <a:t>DX</a:t>
            </a:r>
            <a:r>
              <a:rPr lang="ja-JP" altLang="en" b="0" i="0" dirty="0">
                <a:solidFill>
                  <a:srgbClr val="313131"/>
                </a:solidFill>
                <a:effectLst/>
                <a:latin typeface="+mn-ea"/>
                <a:ea typeface="+mn-ea"/>
              </a:rPr>
              <a:t>（</a:t>
            </a:r>
            <a:r>
              <a:rPr lang="ja-JP" altLang="en-US" b="0" i="0" dirty="0">
                <a:solidFill>
                  <a:srgbClr val="313131"/>
                </a:solidFill>
                <a:effectLst/>
                <a:latin typeface="+mn-ea"/>
                <a:ea typeface="+mn-ea"/>
              </a:rPr>
              <a:t>デジタルトランスフォーメーション）」とは、企業が</a:t>
            </a:r>
            <a:r>
              <a:rPr lang="en" altLang="ja-JP" b="0" i="0" dirty="0">
                <a:solidFill>
                  <a:srgbClr val="313131"/>
                </a:solidFill>
                <a:effectLst/>
                <a:latin typeface="+mn-ea"/>
                <a:ea typeface="+mn-ea"/>
              </a:rPr>
              <a:t>AI</a:t>
            </a:r>
            <a:r>
              <a:rPr lang="ja-JP" altLang="en" b="0" i="0" dirty="0" err="1">
                <a:solidFill>
                  <a:srgbClr val="313131"/>
                </a:solidFill>
                <a:effectLst/>
                <a:latin typeface="+mn-ea"/>
                <a:ea typeface="+mn-ea"/>
              </a:rPr>
              <a:t>、</a:t>
            </a:r>
            <a:r>
              <a:rPr lang="en" altLang="ja-JP" b="0" i="0" dirty="0">
                <a:solidFill>
                  <a:srgbClr val="313131"/>
                </a:solidFill>
                <a:effectLst/>
                <a:latin typeface="+mn-ea"/>
                <a:ea typeface="+mn-ea"/>
              </a:rPr>
              <a:t>IoT</a:t>
            </a:r>
            <a:r>
              <a:rPr lang="ja-JP" altLang="en" b="0" i="0" dirty="0" err="1">
                <a:solidFill>
                  <a:srgbClr val="313131"/>
                </a:solidFill>
                <a:effectLst/>
                <a:latin typeface="+mn-ea"/>
                <a:ea typeface="+mn-ea"/>
              </a:rPr>
              <a:t>、</a:t>
            </a:r>
            <a:r>
              <a:rPr lang="ja-JP" altLang="en-US" b="0" i="0" dirty="0">
                <a:solidFill>
                  <a:srgbClr val="313131"/>
                </a:solidFill>
                <a:effectLst/>
                <a:latin typeface="+mn-ea"/>
                <a:ea typeface="+mn-ea"/>
              </a:rPr>
              <a:t>ビッグデータなどの</a:t>
            </a:r>
            <a:r>
              <a:rPr lang="ja-JP" altLang="en-US" b="0" i="0" dirty="0">
                <a:solidFill>
                  <a:srgbClr val="0000FF"/>
                </a:solidFill>
                <a:effectLst/>
                <a:latin typeface="+mn-ea"/>
                <a:ea typeface="+mn-ea"/>
              </a:rPr>
              <a:t>デジタル技術を用いて</a:t>
            </a:r>
            <a:r>
              <a:rPr lang="ja-JP" altLang="en-US" b="0" i="0" dirty="0">
                <a:solidFill>
                  <a:srgbClr val="313131"/>
                </a:solidFill>
                <a:effectLst/>
                <a:latin typeface="+mn-ea"/>
                <a:ea typeface="+mn-ea"/>
              </a:rPr>
              <a:t>、業務フローの改善や新たな</a:t>
            </a:r>
            <a:r>
              <a:rPr lang="ja-JP" altLang="en-US" b="0" i="0" dirty="0">
                <a:solidFill>
                  <a:srgbClr val="0000FF"/>
                </a:solidFill>
                <a:effectLst/>
                <a:latin typeface="+mn-ea"/>
                <a:ea typeface="+mn-ea"/>
              </a:rPr>
              <a:t>ビジネスモデルを創出し、</a:t>
            </a:r>
            <a:r>
              <a:rPr lang="ja-JP" altLang="en-US" b="0" i="0" dirty="0">
                <a:solidFill>
                  <a:srgbClr val="313131"/>
                </a:solidFill>
                <a:effectLst/>
                <a:latin typeface="+mn-ea"/>
                <a:ea typeface="+mn-ea"/>
              </a:rPr>
              <a:t>レガシーシステムからの脱却や</a:t>
            </a:r>
            <a:r>
              <a:rPr lang="ja-JP" altLang="en-US" b="0" i="0" dirty="0">
                <a:solidFill>
                  <a:srgbClr val="0000FF"/>
                </a:solidFill>
                <a:effectLst/>
                <a:latin typeface="+mn-ea"/>
                <a:ea typeface="+mn-ea"/>
              </a:rPr>
              <a:t>企業風土の変革</a:t>
            </a:r>
            <a:r>
              <a:rPr lang="ja-JP" altLang="en-US" b="0" i="0" dirty="0">
                <a:solidFill>
                  <a:srgbClr val="313131"/>
                </a:solidFill>
                <a:effectLst/>
                <a:latin typeface="+mn-ea"/>
                <a:ea typeface="+mn-ea"/>
              </a:rPr>
              <a:t>を実現させること</a:t>
            </a:r>
            <a:endParaRPr lang="en-US" altLang="ja-JP" b="0" i="0" dirty="0">
              <a:solidFill>
                <a:srgbClr val="313131"/>
              </a:solidFill>
              <a:effectLst/>
              <a:latin typeface="+mn-ea"/>
              <a:ea typeface="+mn-ea"/>
            </a:endParaRPr>
          </a:p>
          <a:p>
            <a:endParaRPr kumimoji="1" lang="ja-JP" altLang="en-US" dirty="0"/>
          </a:p>
        </p:txBody>
      </p:sp>
      <p:sp>
        <p:nvSpPr>
          <p:cNvPr id="5" name="スライド番号プレースホルダー 4">
            <a:extLst>
              <a:ext uri="{FF2B5EF4-FFF2-40B4-BE49-F238E27FC236}">
                <a16:creationId xmlns:a16="http://schemas.microsoft.com/office/drawing/2014/main" id="{A3BED41A-5E25-E175-62A6-72C088AAF8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14" name="テキスト プレースホルダー 2">
            <a:extLst>
              <a:ext uri="{FF2B5EF4-FFF2-40B4-BE49-F238E27FC236}">
                <a16:creationId xmlns:a16="http://schemas.microsoft.com/office/drawing/2014/main" id="{A27BC3A3-0C89-4E8A-A995-9A2B73FC9971}"/>
              </a:ext>
            </a:extLst>
          </p:cNvPr>
          <p:cNvSpPr txBox="1">
            <a:spLocks/>
          </p:cNvSpPr>
          <p:nvPr/>
        </p:nvSpPr>
        <p:spPr>
          <a:xfrm>
            <a:off x="1602072" y="2330737"/>
            <a:ext cx="5408327" cy="2410596"/>
          </a:xfrm>
          <a:prstGeom prst="rect">
            <a:avLst/>
          </a:prstGeom>
          <a:solidFill>
            <a:schemeClr val="accent6">
              <a:lumMod val="20000"/>
              <a:lumOff val="80000"/>
            </a:schemeClr>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r>
              <a:rPr lang="ja-JP" altLang="en-US" dirty="0">
                <a:solidFill>
                  <a:srgbClr val="0000FF"/>
                </a:solidFill>
              </a:rPr>
              <a:t>AIが得意とする作業</a:t>
            </a:r>
            <a:endParaRPr lang="en-US" altLang="ja-JP" dirty="0">
              <a:solidFill>
                <a:srgbClr val="0000FF"/>
              </a:solidFill>
            </a:endParaRPr>
          </a:p>
          <a:p>
            <a:pPr>
              <a:buFont typeface="Arial" panose="020B0604020202020204" pitchFamily="34" charset="0"/>
              <a:buChar char="•"/>
            </a:pPr>
            <a:r>
              <a:rPr lang="ja-JP" altLang="en-US" sz="1600" dirty="0">
                <a:solidFill>
                  <a:srgbClr val="1A1A1A"/>
                </a:solidFill>
                <a:latin typeface="+mn-ea"/>
                <a:ea typeface="+mn-ea"/>
              </a:rPr>
              <a:t>定められたルールの判定</a:t>
            </a:r>
            <a:endParaRPr lang="en-US" altLang="ja-JP" sz="1600" dirty="0">
              <a:solidFill>
                <a:srgbClr val="1A1A1A"/>
              </a:solidFill>
              <a:latin typeface="+mn-ea"/>
              <a:ea typeface="+mn-ea"/>
            </a:endParaRPr>
          </a:p>
          <a:p>
            <a:pPr>
              <a:buFont typeface="Arial" panose="020B0604020202020204" pitchFamily="34" charset="0"/>
              <a:buChar char="•"/>
            </a:pPr>
            <a:r>
              <a:rPr lang="ja-JP" altLang="en-US" sz="1600" dirty="0">
                <a:solidFill>
                  <a:srgbClr val="1A1A1A"/>
                </a:solidFill>
                <a:latin typeface="+mn-ea"/>
                <a:ea typeface="+mn-ea"/>
              </a:rPr>
              <a:t>自然言語処理</a:t>
            </a:r>
            <a:endParaRPr lang="en-US" altLang="ja-JP" sz="1600" dirty="0">
              <a:solidFill>
                <a:srgbClr val="1A1A1A"/>
              </a:solidFill>
              <a:latin typeface="+mn-ea"/>
              <a:ea typeface="+mn-ea"/>
            </a:endParaRPr>
          </a:p>
          <a:p>
            <a:pPr>
              <a:buFont typeface="Arial" panose="020B0604020202020204" pitchFamily="34" charset="0"/>
              <a:buChar char="•"/>
            </a:pPr>
            <a:r>
              <a:rPr lang="ja-JP" altLang="en-US" sz="1600" dirty="0">
                <a:solidFill>
                  <a:srgbClr val="1A1A1A"/>
                </a:solidFill>
                <a:latin typeface="+mn-ea"/>
                <a:ea typeface="+mn-ea"/>
              </a:rPr>
              <a:t>音声や画像を認識</a:t>
            </a:r>
            <a:endParaRPr lang="en-US" altLang="ja-JP" sz="1600" dirty="0">
              <a:solidFill>
                <a:srgbClr val="1A1A1A"/>
              </a:solidFill>
              <a:latin typeface="+mn-ea"/>
              <a:ea typeface="+mn-ea"/>
            </a:endParaRPr>
          </a:p>
          <a:p>
            <a:pPr>
              <a:buFont typeface="Arial" panose="020B0604020202020204" pitchFamily="34" charset="0"/>
              <a:buChar char="•"/>
            </a:pPr>
            <a:r>
              <a:rPr lang="ja-JP" altLang="en-US" sz="1600" dirty="0">
                <a:solidFill>
                  <a:srgbClr val="1A1A1A"/>
                </a:solidFill>
                <a:latin typeface="+mn-ea"/>
                <a:ea typeface="+mn-ea"/>
              </a:rPr>
              <a:t>データの数値化や分析</a:t>
            </a:r>
          </a:p>
          <a:p>
            <a:endParaRPr lang="ja-JP" altLang="en-US" b="1" dirty="0">
              <a:solidFill>
                <a:srgbClr val="1A1A1A"/>
              </a:solidFill>
              <a:latin typeface="Noto Sans JP"/>
            </a:endParaRPr>
          </a:p>
          <a:p>
            <a:endParaRPr lang="ja-JP" altLang="en-US" b="1" dirty="0">
              <a:solidFill>
                <a:srgbClr val="1A1A1A"/>
              </a:solidFill>
              <a:latin typeface="Noto Sans JP"/>
            </a:endParaRPr>
          </a:p>
          <a:p>
            <a:endParaRPr lang="ja-JP" altLang="en-US" b="1" dirty="0">
              <a:solidFill>
                <a:srgbClr val="1A1A1A"/>
              </a:solidFill>
              <a:latin typeface="Noto Sans JP"/>
            </a:endParaRPr>
          </a:p>
          <a:p>
            <a:endParaRPr lang="ja-JP" altLang="en-US" dirty="0"/>
          </a:p>
        </p:txBody>
      </p:sp>
    </p:spTree>
    <p:extLst>
      <p:ext uri="{BB962C8B-B14F-4D97-AF65-F5344CB8AC3E}">
        <p14:creationId xmlns:p14="http://schemas.microsoft.com/office/powerpoint/2010/main" val="281143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15996</TotalTime>
  <Words>13102</Words>
  <Application>Microsoft Macintosh PowerPoint</Application>
  <PresentationFormat>画面に合わせる (16:9)</PresentationFormat>
  <Paragraphs>798</Paragraphs>
  <Slides>39</Slides>
  <Notes>39</Notes>
  <HiddenSlides>2</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39</vt:i4>
      </vt:variant>
    </vt:vector>
  </HeadingPairs>
  <TitlesOfParts>
    <vt:vector size="55" baseType="lpstr">
      <vt:lpstr>-apple-system</vt:lpstr>
      <vt:lpstr>DengXian</vt:lpstr>
      <vt:lpstr>Google Sans</vt:lpstr>
      <vt:lpstr>Noto Sans JP</vt:lpstr>
      <vt:lpstr>Studio-Feixen-Sans</vt:lpstr>
      <vt:lpstr>Times</vt:lpstr>
      <vt:lpstr>Meiryo</vt:lpstr>
      <vt:lpstr>Arial</vt:lpstr>
      <vt:lpstr>Arial</vt:lpstr>
      <vt:lpstr>Barlow Light</vt:lpstr>
      <vt:lpstr>Helvetica</vt:lpstr>
      <vt:lpstr>Raleway Thin</vt:lpstr>
      <vt:lpstr>Symbol</vt:lpstr>
      <vt:lpstr>Times New Roman</vt:lpstr>
      <vt:lpstr>Wingdings</vt:lpstr>
      <vt:lpstr>Gaoler template</vt:lpstr>
      <vt:lpstr>Technical Design Concept for Digital Transformation(DX)</vt:lpstr>
      <vt:lpstr>各回内容</vt:lpstr>
      <vt:lpstr>Lecture 3</vt:lpstr>
      <vt:lpstr>DX is social revolution</vt:lpstr>
      <vt:lpstr>DX is the industrial revolution and its inevitable</vt:lpstr>
      <vt:lpstr>2.1What is DX ( From Business)</vt:lpstr>
      <vt:lpstr>Data platform</vt:lpstr>
      <vt:lpstr>PowerPoint プレゼンテーション</vt:lpstr>
      <vt:lpstr>3.What is DX</vt:lpstr>
      <vt:lpstr>Upper limit </vt:lpstr>
      <vt:lpstr>There’s no upper limit</vt:lpstr>
      <vt:lpstr>Data-driven model</vt:lpstr>
      <vt:lpstr>How to do</vt:lpstr>
      <vt:lpstr>What is DX (From data collection)</vt:lpstr>
      <vt:lpstr>Data value</vt:lpstr>
      <vt:lpstr>Simple example</vt:lpstr>
      <vt:lpstr>4.What is Data </vt:lpstr>
      <vt:lpstr>4.What is Data </vt:lpstr>
      <vt:lpstr>Data on the data platform</vt:lpstr>
      <vt:lpstr>Data on these service platforms</vt:lpstr>
      <vt:lpstr>Data on CX platform</vt:lpstr>
      <vt:lpstr>Customer's personality</vt:lpstr>
      <vt:lpstr>Prediction model (予測モデル)</vt:lpstr>
      <vt:lpstr>CXP = Customer Experience Platform</vt:lpstr>
      <vt:lpstr>PowerPoint プレゼンテーション</vt:lpstr>
      <vt:lpstr>Data Culture</vt:lpstr>
      <vt:lpstr>Data analysis circle</vt:lpstr>
      <vt:lpstr>PowerPoint プレゼンテーション</vt:lpstr>
      <vt:lpstr>Data collection データ収集</vt:lpstr>
      <vt:lpstr>Data processingデータ処理</vt:lpstr>
      <vt:lpstr>Data processingデータ処理</vt:lpstr>
      <vt:lpstr>data processing </vt:lpstr>
      <vt:lpstr>Data transformation</vt:lpstr>
      <vt:lpstr>データ処理タスク</vt:lpstr>
      <vt:lpstr>データ分析</vt:lpstr>
      <vt:lpstr>PowerPoint プレゼンテーション</vt:lpstr>
      <vt:lpstr>Result confirm</vt:lpstr>
      <vt:lpstr>Result Application</vt:lpstr>
      <vt:lpstr>論文読もう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CHENGJIU YIN</dc:creator>
  <cp:lastModifiedBy>YIN CHENGJIU</cp:lastModifiedBy>
  <cp:revision>391</cp:revision>
  <cp:lastPrinted>2023-03-02T08:13:49Z</cp:lastPrinted>
  <dcterms:modified xsi:type="dcterms:W3CDTF">2024-04-24T03:24:58Z</dcterms:modified>
</cp:coreProperties>
</file>